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86"/>
  </p:notesMasterIdLst>
  <p:sldIdLst>
    <p:sldId id="256" r:id="rId5"/>
    <p:sldId id="691" r:id="rId6"/>
    <p:sldId id="692" r:id="rId7"/>
    <p:sldId id="556" r:id="rId8"/>
    <p:sldId id="606" r:id="rId9"/>
    <p:sldId id="678" r:id="rId10"/>
    <p:sldId id="608" r:id="rId11"/>
    <p:sldId id="609" r:id="rId12"/>
    <p:sldId id="610" r:id="rId13"/>
    <p:sldId id="611" r:id="rId14"/>
    <p:sldId id="612" r:id="rId15"/>
    <p:sldId id="613" r:id="rId16"/>
    <p:sldId id="614" r:id="rId17"/>
    <p:sldId id="615" r:id="rId18"/>
    <p:sldId id="616" r:id="rId19"/>
    <p:sldId id="617" r:id="rId20"/>
    <p:sldId id="618" r:id="rId21"/>
    <p:sldId id="619" r:id="rId22"/>
    <p:sldId id="620" r:id="rId23"/>
    <p:sldId id="621" r:id="rId24"/>
    <p:sldId id="622" r:id="rId25"/>
    <p:sldId id="623" r:id="rId26"/>
    <p:sldId id="624" r:id="rId27"/>
    <p:sldId id="625" r:id="rId28"/>
    <p:sldId id="626" r:id="rId29"/>
    <p:sldId id="627" r:id="rId30"/>
    <p:sldId id="628" r:id="rId31"/>
    <p:sldId id="629" r:id="rId32"/>
    <p:sldId id="630" r:id="rId33"/>
    <p:sldId id="631" r:id="rId34"/>
    <p:sldId id="632" r:id="rId35"/>
    <p:sldId id="633" r:id="rId36"/>
    <p:sldId id="634" r:id="rId37"/>
    <p:sldId id="635" r:id="rId38"/>
    <p:sldId id="636" r:id="rId39"/>
    <p:sldId id="637" r:id="rId40"/>
    <p:sldId id="638" r:id="rId41"/>
    <p:sldId id="639" r:id="rId42"/>
    <p:sldId id="640" r:id="rId43"/>
    <p:sldId id="641" r:id="rId44"/>
    <p:sldId id="642" r:id="rId45"/>
    <p:sldId id="679" r:id="rId46"/>
    <p:sldId id="644" r:id="rId47"/>
    <p:sldId id="645" r:id="rId48"/>
    <p:sldId id="646" r:id="rId49"/>
    <p:sldId id="647" r:id="rId50"/>
    <p:sldId id="681" r:id="rId51"/>
    <p:sldId id="680" r:id="rId52"/>
    <p:sldId id="650" r:id="rId53"/>
    <p:sldId id="651" r:id="rId54"/>
    <p:sldId id="652" r:id="rId55"/>
    <p:sldId id="685" r:id="rId56"/>
    <p:sldId id="654" r:id="rId57"/>
    <p:sldId id="655" r:id="rId58"/>
    <p:sldId id="656" r:id="rId59"/>
    <p:sldId id="657" r:id="rId60"/>
    <p:sldId id="658" r:id="rId61"/>
    <p:sldId id="683" r:id="rId62"/>
    <p:sldId id="682" r:id="rId63"/>
    <p:sldId id="661" r:id="rId64"/>
    <p:sldId id="662" r:id="rId65"/>
    <p:sldId id="663" r:id="rId66"/>
    <p:sldId id="664" r:id="rId67"/>
    <p:sldId id="665" r:id="rId68"/>
    <p:sldId id="686" r:id="rId69"/>
    <p:sldId id="667" r:id="rId70"/>
    <p:sldId id="687" r:id="rId71"/>
    <p:sldId id="688" r:id="rId72"/>
    <p:sldId id="689" r:id="rId73"/>
    <p:sldId id="670" r:id="rId74"/>
    <p:sldId id="690" r:id="rId75"/>
    <p:sldId id="672" r:id="rId76"/>
    <p:sldId id="673" r:id="rId77"/>
    <p:sldId id="674" r:id="rId78"/>
    <p:sldId id="684" r:id="rId79"/>
    <p:sldId id="676" r:id="rId80"/>
    <p:sldId id="677" r:id="rId81"/>
    <p:sldId id="604" r:id="rId82"/>
    <p:sldId id="605" r:id="rId83"/>
    <p:sldId id="495" r:id="rId84"/>
    <p:sldId id="454" r:id="rId8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691"/>
            <p14:sldId id="692"/>
            <p14:sldId id="556"/>
          </p14:sldIdLst>
        </p14:section>
        <p14:section name="Content" id="{31F9149E-C170-4E61-8C32-78FBFFDAEC9C}">
          <p14:sldIdLst>
            <p14:sldId id="606"/>
            <p14:sldId id="678"/>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8"/>
            <p14:sldId id="639"/>
            <p14:sldId id="640"/>
            <p14:sldId id="641"/>
            <p14:sldId id="642"/>
            <p14:sldId id="679"/>
            <p14:sldId id="644"/>
            <p14:sldId id="645"/>
            <p14:sldId id="646"/>
            <p14:sldId id="647"/>
            <p14:sldId id="681"/>
            <p14:sldId id="680"/>
            <p14:sldId id="650"/>
            <p14:sldId id="651"/>
            <p14:sldId id="652"/>
            <p14:sldId id="685"/>
            <p14:sldId id="654"/>
            <p14:sldId id="655"/>
            <p14:sldId id="656"/>
            <p14:sldId id="657"/>
            <p14:sldId id="658"/>
            <p14:sldId id="683"/>
            <p14:sldId id="682"/>
            <p14:sldId id="661"/>
            <p14:sldId id="662"/>
            <p14:sldId id="663"/>
            <p14:sldId id="664"/>
            <p14:sldId id="665"/>
            <p14:sldId id="686"/>
            <p14:sldId id="667"/>
            <p14:sldId id="687"/>
            <p14:sldId id="688"/>
            <p14:sldId id="689"/>
            <p14:sldId id="670"/>
            <p14:sldId id="690"/>
            <p14:sldId id="672"/>
            <p14:sldId id="673"/>
            <p14:sldId id="674"/>
            <p14:sldId id="684"/>
            <p14:sldId id="676"/>
            <p14:sldId id="677"/>
          </p14:sldIdLst>
        </p14:section>
        <p14:section name="Exit" id="{26D33BE0-B19C-465D-8801-1598009CC099}">
          <p14:sldIdLst>
            <p14:sldId id="604"/>
            <p14:sldId id="605"/>
            <p14:sldId id="495"/>
            <p14:sldId id="454"/>
          </p14:sldIdLst>
        </p14:section>
      </p14:sectionLst>
    </p:ext>
    <p:ext uri="{EFAFB233-063F-42B5-8137-9DF3F51BA10A}">
      <p15:sld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8EE"/>
    <a:srgbClr val="007DDA"/>
    <a:srgbClr val="0971BA"/>
    <a:srgbClr val="343434"/>
    <a:srgbClr val="19396C"/>
    <a:srgbClr val="081C23"/>
    <a:srgbClr val="F15A29"/>
    <a:srgbClr val="92D050"/>
    <a:srgbClr val="AC75D5"/>
    <a:srgbClr val="7F49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62471" autoAdjust="0"/>
  </p:normalViewPr>
  <p:slideViewPr>
    <p:cSldViewPr snapToGrid="0">
      <p:cViewPr>
        <p:scale>
          <a:sx n="49" d="100"/>
          <a:sy n="49" d="100"/>
        </p:scale>
        <p:origin x="-1308" y="-72"/>
      </p:cViewPr>
      <p:guideLst>
        <p:guide orient="horz" pos="2160"/>
        <p:guide pos="3840"/>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png>
</file>

<file path=ppt/media/image10.png>
</file>

<file path=ppt/media/image13.png>
</file>

<file path=ppt/media/image14.png>
</file>

<file path=ppt/media/image15.png>
</file>

<file path=ppt/media/image18.png>
</file>

<file path=ppt/media/image2.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4/15/2016</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‹nº›</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msdn.microsoft.com/en-us/library/dd179467.aspx" TargetMode="External"/><Relationship Id="rId4" Type="http://schemas.openxmlformats.org/officeDocument/2006/relationships/hyperlink" Target="http://msdn.microsoft.com/en-us/library/dd135726.aspx" TargetMode="Externa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msdn.microsoft.com/en-us/library/ee691975.aspx"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msdn.microsoft.com/en-us/library/dd179440.aspx" TargetMode="External"/><Relationship Id="rId2" Type="http://schemas.openxmlformats.org/officeDocument/2006/relationships/slide" Target="../slides/slide11.xml"/><Relationship Id="rId1" Type="http://schemas.openxmlformats.org/officeDocument/2006/relationships/notesMaster" Target="../notesMasters/notesMaster1.xml"/><Relationship Id="rId5" Type="http://schemas.openxmlformats.org/officeDocument/2006/relationships/hyperlink" Target="http://msdn.microsoft.com/en-us/library/ee691975.aspx" TargetMode="External"/><Relationship Id="rId4" Type="http://schemas.openxmlformats.org/officeDocument/2006/relationships/hyperlink" Target="http://msdn.microsoft.com/en-us/library/dd179451.aspx"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http://pastebin.com/bWrwR4N3</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a:t>
            </a:r>
            <a:r>
              <a:rPr lang="en-US" baseline="0" noProof="0" dirty="0" smtClean="0"/>
              <a:t> 1) Interacting with blobs.</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445586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a:t>
            </a:r>
          </a:p>
          <a:p>
            <a:r>
              <a:rPr lang="en-US" b="0" dirty="0" smtClean="0"/>
              <a:t>Understand containers</a:t>
            </a:r>
          </a:p>
          <a:p>
            <a:endParaRPr lang="en-US" b="0" dirty="0" smtClean="0"/>
          </a:p>
          <a:p>
            <a:r>
              <a:rPr lang="en-US" b="1" dirty="0" smtClean="0"/>
              <a:t>Speaker Notes</a:t>
            </a:r>
          </a:p>
          <a:p>
            <a:endParaRPr lang="en-US" dirty="0" smtClean="0"/>
          </a:p>
          <a:p>
            <a:pPr marL="171450" indent="-171450">
              <a:buFont typeface="Arial" pitchFamily="34" charset="0"/>
              <a:buChar char="•"/>
            </a:pPr>
            <a:r>
              <a:rPr lang="en-US" dirty="0" smtClean="0"/>
              <a:t>Account can contain unlimited number of containers</a:t>
            </a:r>
          </a:p>
          <a:p>
            <a:pPr marL="171450" indent="-171450">
              <a:buFont typeface="Arial" pitchFamily="34" charset="0"/>
              <a:buChar char="•"/>
            </a:pPr>
            <a:r>
              <a:rPr lang="en-US" dirty="0" smtClean="0"/>
              <a:t>Root container useful</a:t>
            </a:r>
            <a:r>
              <a:rPr lang="en-US" baseline="0" dirty="0" smtClean="0"/>
              <a:t> when serving Silverlight and flash out of Blob storage. May need to store Cross domain access policy files in root of the domain</a:t>
            </a:r>
          </a:p>
          <a:p>
            <a:endParaRPr lang="en-US" baseline="0" dirty="0" smtClean="0"/>
          </a:p>
          <a:p>
            <a:r>
              <a:rPr lang="en-US" b="1" baseline="0" dirty="0" smtClean="0"/>
              <a:t>Notes</a:t>
            </a:r>
          </a:p>
          <a:p>
            <a:r>
              <a:rPr lang="en-US" dirty="0" smtClean="0"/>
              <a:t>http://msdn.microsoft.com/en-us/library/dd179361.aspx</a:t>
            </a:r>
          </a:p>
          <a:p>
            <a:r>
              <a:rPr lang="en-US" dirty="0" smtClean="0"/>
              <a:t>http://msdn.microsoft.com/en-us/library/ee395424.aspx</a:t>
            </a:r>
          </a:p>
          <a:p>
            <a:endParaRPr lang="en-US" dirty="0" smtClean="0"/>
          </a:p>
          <a:p>
            <a:r>
              <a:rPr lang="en-NZ" dirty="0" smtClean="0"/>
              <a:t>A root container serves as a default container for your storage account. A storage account may have one root container. The root container must be explicitly created and must be named $root.</a:t>
            </a:r>
          </a:p>
          <a:p>
            <a:r>
              <a:rPr lang="en-NZ" dirty="0" smtClean="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13</a:t>
            </a:fld>
            <a:endParaRPr lang="en-US" dirty="0"/>
          </a:p>
        </p:txBody>
      </p:sp>
    </p:spTree>
    <p:extLst>
      <p:ext uri="{BB962C8B-B14F-4D97-AF65-F5344CB8AC3E}">
        <p14:creationId xmlns:p14="http://schemas.microsoft.com/office/powerpoint/2010/main" val="523003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a:t>
            </a:r>
          </a:p>
          <a:p>
            <a:r>
              <a:rPr lang="en-US" b="0" dirty="0" smtClean="0"/>
              <a:t>Understand containers</a:t>
            </a:r>
          </a:p>
          <a:p>
            <a:endParaRPr lang="en-US" b="0" dirty="0" smtClean="0"/>
          </a:p>
          <a:p>
            <a:r>
              <a:rPr lang="en-US" b="1" dirty="0" smtClean="0"/>
              <a:t>Speaker Notes</a:t>
            </a:r>
          </a:p>
          <a:p>
            <a:endParaRPr lang="en-US" dirty="0" smtClean="0"/>
          </a:p>
          <a:p>
            <a:pPr marL="171450" indent="-171450">
              <a:buFont typeface="Arial" pitchFamily="34" charset="0"/>
              <a:buChar char="•"/>
            </a:pPr>
            <a:r>
              <a:rPr lang="en-US" baseline="0" dirty="0" smtClean="0"/>
              <a:t>Metadata is up to 8KB of name value pairs per container</a:t>
            </a:r>
          </a:p>
          <a:p>
            <a:endParaRPr lang="en-US" baseline="0" dirty="0" smtClean="0"/>
          </a:p>
          <a:p>
            <a:r>
              <a:rPr lang="en-US" b="1" baseline="0" dirty="0" smtClean="0"/>
              <a:t>Notes</a:t>
            </a:r>
          </a:p>
          <a:p>
            <a:r>
              <a:rPr lang="en-US" dirty="0" smtClean="0"/>
              <a:t>http://msdn.microsoft.com/en-us/library/dd179361.aspx</a:t>
            </a:r>
          </a:p>
          <a:p>
            <a:r>
              <a:rPr lang="en-US" dirty="0" smtClean="0"/>
              <a:t>http://msdn.microsoft.com/en-us/library/ee395424.aspx</a:t>
            </a:r>
          </a:p>
          <a:p>
            <a:endParaRPr lang="en-US" dirty="0" smtClean="0"/>
          </a:p>
          <a:p>
            <a:r>
              <a:rPr lang="en-NZ" dirty="0" smtClean="0"/>
              <a:t>A root container serves as a default container for your storage account. A storage account may have one root container. The root container must be explicitly created and must be named $root.</a:t>
            </a:r>
          </a:p>
          <a:p>
            <a:r>
              <a:rPr lang="en-NZ" dirty="0" smtClean="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14</a:t>
            </a:fld>
            <a:endParaRPr lang="en-US" dirty="0"/>
          </a:p>
        </p:txBody>
      </p:sp>
    </p:spTree>
    <p:extLst>
      <p:ext uri="{BB962C8B-B14F-4D97-AF65-F5344CB8AC3E}">
        <p14:creationId xmlns:p14="http://schemas.microsoft.com/office/powerpoint/2010/main" val="548310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smtClean="0"/>
          </a:p>
        </p:txBody>
      </p:sp>
      <p:sp>
        <p:nvSpPr>
          <p:cNvPr id="4" name="Slide Number Placeholder 3"/>
          <p:cNvSpPr>
            <a:spLocks noGrp="1"/>
          </p:cNvSpPr>
          <p:nvPr>
            <p:ph type="sldNum" sz="quarter" idx="10"/>
          </p:nvPr>
        </p:nvSpPr>
        <p:spPr/>
        <p:txBody>
          <a:bodyPr/>
          <a:lstStyle/>
          <a:p>
            <a:fld id="{97F3309C-40B0-400F-9DDF-37D5F192F07E}" type="slidenum">
              <a:rPr lang="en-US" smtClean="0"/>
              <a:pPr/>
              <a:t>15</a:t>
            </a:fld>
            <a:endParaRPr lang="en-US" dirty="0"/>
          </a:p>
        </p:txBody>
      </p:sp>
    </p:spTree>
    <p:extLst>
      <p:ext uri="{BB962C8B-B14F-4D97-AF65-F5344CB8AC3E}">
        <p14:creationId xmlns:p14="http://schemas.microsoft.com/office/powerpoint/2010/main" val="20039099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smtClean="0"/>
          </a:p>
        </p:txBody>
      </p:sp>
      <p:sp>
        <p:nvSpPr>
          <p:cNvPr id="4" name="Slide Number Placeholder 3"/>
          <p:cNvSpPr>
            <a:spLocks noGrp="1"/>
          </p:cNvSpPr>
          <p:nvPr>
            <p:ph type="sldNum" sz="quarter" idx="10"/>
          </p:nvPr>
        </p:nvSpPr>
        <p:spPr/>
        <p:txBody>
          <a:bodyPr/>
          <a:lstStyle/>
          <a:p>
            <a:fld id="{97F3309C-40B0-400F-9DDF-37D5F192F07E}" type="slidenum">
              <a:rPr lang="en-US" smtClean="0"/>
              <a:pPr/>
              <a:t>16</a:t>
            </a:fld>
            <a:endParaRPr lang="en-US" dirty="0"/>
          </a:p>
        </p:txBody>
      </p:sp>
    </p:spTree>
    <p:extLst>
      <p:ext uri="{BB962C8B-B14F-4D97-AF65-F5344CB8AC3E}">
        <p14:creationId xmlns:p14="http://schemas.microsoft.com/office/powerpoint/2010/main" val="7541211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a:t>
            </a:r>
            <a:r>
              <a:rPr lang="en-US" baseline="0" noProof="0" dirty="0" smtClean="0"/>
              <a:t> 2)</a:t>
            </a:r>
            <a:endParaRPr lang="en-US" noProof="0"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36167308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smtClean="0"/>
          </a:p>
        </p:txBody>
      </p:sp>
      <p:sp>
        <p:nvSpPr>
          <p:cNvPr id="4" name="Slide Number Placeholder 3"/>
          <p:cNvSpPr>
            <a:spLocks noGrp="1"/>
          </p:cNvSpPr>
          <p:nvPr>
            <p:ph type="sldNum" sz="quarter" idx="10"/>
          </p:nvPr>
        </p:nvSpPr>
        <p:spPr/>
        <p:txBody>
          <a:bodyPr/>
          <a:lstStyle/>
          <a:p>
            <a:fld id="{97F3309C-40B0-400F-9DDF-37D5F192F07E}" type="slidenum">
              <a:rPr lang="en-US" smtClean="0"/>
              <a:pPr/>
              <a:t>18</a:t>
            </a:fld>
            <a:endParaRPr lang="en-US" dirty="0"/>
          </a:p>
        </p:txBody>
      </p:sp>
    </p:spTree>
    <p:extLst>
      <p:ext uri="{BB962C8B-B14F-4D97-AF65-F5344CB8AC3E}">
        <p14:creationId xmlns:p14="http://schemas.microsoft.com/office/powerpoint/2010/main" val="1678903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smtClean="0"/>
              <a:t>Demo 3)</a:t>
            </a:r>
            <a:endParaRPr lang="en-US" noProof="0"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19</a:t>
            </a:fld>
            <a:endParaRPr lang="en-US"/>
          </a:p>
        </p:txBody>
      </p:sp>
    </p:spTree>
    <p:extLst>
      <p:ext uri="{BB962C8B-B14F-4D97-AF65-F5344CB8AC3E}">
        <p14:creationId xmlns:p14="http://schemas.microsoft.com/office/powerpoint/2010/main" val="22845190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err="1" smtClean="0"/>
              <a:t>SnapShot</a:t>
            </a:r>
            <a:r>
              <a:rPr lang="en-NZ" dirty="0" smtClean="0"/>
              <a: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err="1" smtClean="0"/>
              <a:t>MyGroup</a:t>
            </a:r>
            <a:r>
              <a:rPr lang="en-NZ" i="1" dirty="0" smtClean="0"/>
              <a:t>/MyBlob1</a:t>
            </a:r>
            <a:r>
              <a:rPr lang="en-NZ" dirty="0" smtClean="0"/>
              <a:t> and </a:t>
            </a:r>
            <a:r>
              <a:rPr lang="en-NZ" i="1" dirty="0" err="1" smtClean="0"/>
              <a:t>MyGroup</a:t>
            </a:r>
            <a:r>
              <a:rPr lang="en-NZ" i="1" dirty="0" smtClean="0"/>
              <a:t>/MyBlob2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err="1" smtClean="0"/>
              <a:t>MyGroup</a:t>
            </a:r>
            <a:r>
              <a:rPr lang="en-NZ" i="1" dirty="0" smtClean="0"/>
              <a:t>/</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a:t>
            </a:r>
            <a:r>
              <a:rPr lang="en-NZ" dirty="0" err="1" smtClean="0"/>
              <a:t>MyGroup</a:t>
            </a:r>
            <a:r>
              <a:rPr lang="en-NZ" dirty="0" smtClean="0"/>
              <a:t>/MyBlob1 and </a:t>
            </a:r>
            <a:r>
              <a:rPr lang="en-NZ" dirty="0" err="1" smtClean="0"/>
              <a:t>MyGroup</a:t>
            </a:r>
            <a:r>
              <a:rPr lang="en-NZ" dirty="0" smtClean="0"/>
              <a:t>/MyBlob2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dirty="0" err="1" smtClean="0"/>
              <a:t>MyGroup</a:t>
            </a:r>
            <a:r>
              <a:rPr lang="en-NZ" dirty="0" smtClean="0"/>
              <a:t>/.</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pPr/>
              <a:t>20</a:t>
            </a:fld>
            <a:endParaRPr lang="en-US" dirty="0"/>
          </a:p>
        </p:txBody>
      </p:sp>
    </p:spTree>
    <p:extLst>
      <p:ext uri="{BB962C8B-B14F-4D97-AF65-F5344CB8AC3E}">
        <p14:creationId xmlns:p14="http://schemas.microsoft.com/office/powerpoint/2010/main" val="958168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21</a:t>
            </a:fld>
            <a:endParaRPr lang="en-US" dirty="0"/>
          </a:p>
        </p:txBody>
      </p:sp>
    </p:spTree>
    <p:extLst>
      <p:ext uri="{BB962C8B-B14F-4D97-AF65-F5344CB8AC3E}">
        <p14:creationId xmlns:p14="http://schemas.microsoft.com/office/powerpoint/2010/main" val="699754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smtClean="0"/>
              <a:t>Storing</a:t>
            </a:r>
            <a:r>
              <a:rPr lang="sv-SE" baseline="0" dirty="0" smtClean="0"/>
              <a:t> files in the Cloud is perhaps the most fundamental of jobs. In Azure Storage you can store both individual files and VHD drives used to back harddisks on Virtual Machines.</a:t>
            </a:r>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3742075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a:t>
            </a:r>
          </a:p>
          <a:p>
            <a:r>
              <a:rPr lang="en-US" b="0" dirty="0" smtClean="0"/>
              <a:t>Understand basics of listing blobs in a container</a:t>
            </a:r>
          </a:p>
          <a:p>
            <a:endParaRPr lang="en-US" b="0" dirty="0" smtClean="0"/>
          </a:p>
          <a:p>
            <a:r>
              <a:rPr lang="en-US" b="1" dirty="0" smtClean="0"/>
              <a:t>Speaker Notes</a:t>
            </a:r>
          </a:p>
          <a:p>
            <a:endParaRPr lang="en-US" dirty="0" smtClean="0"/>
          </a:p>
          <a:p>
            <a:pPr marL="171450" indent="-171450">
              <a:buFont typeface="Arial" pitchFamily="34" charset="0"/>
              <a:buChar char="•"/>
            </a:pPr>
            <a:r>
              <a:rPr lang="en-NZ" dirty="0" smtClean="0"/>
              <a:t>The </a:t>
            </a:r>
            <a:r>
              <a:rPr lang="en-NZ" b="1" dirty="0" smtClean="0"/>
              <a:t>List Blobs</a:t>
            </a:r>
            <a:r>
              <a:rPr lang="en-NZ" dirty="0" smtClean="0"/>
              <a:t> operation enumerates the list of blobs under the specified container.</a:t>
            </a:r>
          </a:p>
          <a:p>
            <a:pPr marL="171450" indent="-171450">
              <a:buFont typeface="Arial" pitchFamily="34" charset="0"/>
              <a:buChar char="•"/>
            </a:pPr>
            <a:r>
              <a:rPr lang="en-NZ" dirty="0" smtClean="0"/>
              <a:t>Can include uncommitted</a:t>
            </a:r>
            <a:r>
              <a:rPr lang="en-NZ" baseline="0" dirty="0" smtClean="0"/>
              <a:t> Blobs- see discussion on Blocks and Block Lists</a:t>
            </a:r>
          </a:p>
          <a:p>
            <a:pPr marL="171450" indent="-171450">
              <a:buFont typeface="Arial" pitchFamily="34" charset="0"/>
              <a:buChar char="•"/>
            </a:pPr>
            <a:r>
              <a:rPr lang="en-NZ" baseline="0" dirty="0" smtClean="0"/>
              <a:t>Can include snapshots</a:t>
            </a:r>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22</a:t>
            </a:fld>
            <a:endParaRPr lang="en-US" dirty="0"/>
          </a:p>
        </p:txBody>
      </p:sp>
    </p:spTree>
    <p:extLst>
      <p:ext uri="{BB962C8B-B14F-4D97-AF65-F5344CB8AC3E}">
        <p14:creationId xmlns:p14="http://schemas.microsoft.com/office/powerpoint/2010/main" val="2474421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23</a:t>
            </a:fld>
            <a:endParaRPr lang="en-US" dirty="0"/>
          </a:p>
        </p:txBody>
      </p:sp>
    </p:spTree>
    <p:extLst>
      <p:ext uri="{BB962C8B-B14F-4D97-AF65-F5344CB8AC3E}">
        <p14:creationId xmlns:p14="http://schemas.microsoft.com/office/powerpoint/2010/main" val="14512796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24</a:t>
            </a:fld>
            <a:endParaRPr lang="en-US" dirty="0"/>
          </a:p>
        </p:txBody>
      </p:sp>
    </p:spTree>
    <p:extLst>
      <p:ext uri="{BB962C8B-B14F-4D97-AF65-F5344CB8AC3E}">
        <p14:creationId xmlns:p14="http://schemas.microsoft.com/office/powerpoint/2010/main" val="8379269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25</a:t>
            </a:fld>
            <a:endParaRPr lang="en-US" dirty="0"/>
          </a:p>
        </p:txBody>
      </p:sp>
    </p:spTree>
    <p:extLst>
      <p:ext uri="{BB962C8B-B14F-4D97-AF65-F5344CB8AC3E}">
        <p14:creationId xmlns:p14="http://schemas.microsoft.com/office/powerpoint/2010/main" val="28590357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uploading a block blob</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Block blobs let you upload large blobs efficiently. Block blobs are comprised of blocks, each of which is identified by a block ID.</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itchFamily="34" charset="0"/>
              <a:buChar char="•"/>
            </a:pPr>
            <a:r>
              <a:rPr lang="en-US" dirty="0" smtClean="0"/>
              <a:t>When you upload a block to a blob in your storage account, it is associated with the specified block blob, but it does not become part of the blob until you commit a list of blocks that includes the new block's ID. </a:t>
            </a:r>
          </a:p>
          <a:p>
            <a:pPr marL="285750" indent="-285750">
              <a:buFont typeface="Arial" pitchFamily="34" charset="0"/>
              <a:buChar char="•"/>
            </a:pPr>
            <a:r>
              <a:rPr lang="en-US" dirty="0" smtClean="0"/>
              <a:t>New blocks remain in an uncommitted state until they are specifically committed or discarded. </a:t>
            </a:r>
          </a:p>
          <a:p>
            <a:pPr marL="285750" indent="-285750">
              <a:buFont typeface="Arial" pitchFamily="34" charset="0"/>
              <a:buChar char="•"/>
            </a:pPr>
            <a:r>
              <a:rPr lang="en-US" dirty="0" smtClean="0"/>
              <a:t>Writing a block does not update the last modified time of an existing blob.</a:t>
            </a:r>
          </a:p>
          <a:p>
            <a:pPr marL="285750" indent="-285750">
              <a:buFont typeface="Arial" pitchFamily="34" charset="0"/>
              <a:buChar char="•"/>
            </a:pPr>
            <a:r>
              <a:rPr lang="en-US" dirty="0" smtClean="0"/>
              <a:t>With a block blob, you can upload multiple blocks in parallel to decrease upload time. </a:t>
            </a:r>
          </a:p>
          <a:p>
            <a:pPr marL="285750" indent="-285750">
              <a:buFont typeface="Arial" pitchFamily="34" charset="0"/>
              <a:buChar char="•"/>
            </a:pPr>
            <a:r>
              <a:rPr lang="en-US" dirty="0" smtClean="0"/>
              <a:t>Each block can include an MD5 hash to verify the transfer, so you can track upload progress and re-send blocks as needed. </a:t>
            </a:r>
          </a:p>
          <a:p>
            <a:pPr marL="285750" indent="-285750">
              <a:buFont typeface="Arial" pitchFamily="34" charset="0"/>
              <a:buChar char="•"/>
            </a:pPr>
            <a:r>
              <a:rPr lang="en-US" dirty="0" smtClean="0"/>
              <a:t>You can upload blocks in any order, and determine their sequence in the final block list commitment step.</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26</a:t>
            </a:fld>
            <a:endParaRPr lang="en-US" dirty="0"/>
          </a:p>
        </p:txBody>
      </p:sp>
    </p:spTree>
    <p:extLst>
      <p:ext uri="{BB962C8B-B14F-4D97-AF65-F5344CB8AC3E}">
        <p14:creationId xmlns:p14="http://schemas.microsoft.com/office/powerpoint/2010/main" val="8079119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smtClean="0"/>
          </a:p>
        </p:txBody>
      </p:sp>
      <p:sp>
        <p:nvSpPr>
          <p:cNvPr id="4" name="Slide Number Placeholder 3"/>
          <p:cNvSpPr>
            <a:spLocks noGrp="1"/>
          </p:cNvSpPr>
          <p:nvPr>
            <p:ph type="sldNum" sz="quarter" idx="10"/>
          </p:nvPr>
        </p:nvSpPr>
        <p:spPr/>
        <p:txBody>
          <a:bodyPr/>
          <a:lstStyle/>
          <a:p>
            <a:fld id="{97F3309C-40B0-400F-9DDF-37D5F192F07E}" type="slidenum">
              <a:rPr lang="en-US" smtClean="0"/>
              <a:pPr/>
              <a:t>27</a:t>
            </a:fld>
            <a:endParaRPr lang="en-US" dirty="0"/>
          </a:p>
        </p:txBody>
      </p:sp>
    </p:spTree>
    <p:extLst>
      <p:ext uri="{BB962C8B-B14F-4D97-AF65-F5344CB8AC3E}">
        <p14:creationId xmlns:p14="http://schemas.microsoft.com/office/powerpoint/2010/main" val="11977893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page blob</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Page blobs are a collection of 512-byte pages optimized for random read and write operations.</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itchFamily="34" charset="0"/>
              <a:buChar char="•"/>
            </a:pPr>
            <a:r>
              <a:rPr lang="en-US" dirty="0" smtClean="0"/>
              <a:t>The maximum size for a page blob is 1 TB.</a:t>
            </a:r>
          </a:p>
          <a:p>
            <a:pPr marL="285750" indent="-285750">
              <a:buFont typeface="Arial" pitchFamily="34" charset="0"/>
              <a:buChar char="•"/>
            </a:pPr>
            <a:r>
              <a:rPr lang="en-US" dirty="0" smtClean="0"/>
              <a:t>To create a page blob, you initialize the page blob and specify the maximum size the page blob will grow. </a:t>
            </a:r>
          </a:p>
          <a:p>
            <a:pPr marL="285750" indent="-285750">
              <a:buFont typeface="Arial" pitchFamily="34" charset="0"/>
              <a:buChar char="•"/>
            </a:pPr>
            <a:r>
              <a:rPr lang="en-US" dirty="0" smtClean="0"/>
              <a:t>To add or update the contents of a page blob, you write a page or pages by specifying an offset and a range that align to 512-byte page boundaries. </a:t>
            </a:r>
          </a:p>
          <a:p>
            <a:pPr marL="285750" indent="-285750">
              <a:buFont typeface="Arial" pitchFamily="34" charset="0"/>
              <a:buChar char="•"/>
            </a:pPr>
            <a:r>
              <a:rPr lang="en-US" dirty="0" smtClean="0"/>
              <a:t>A write to a page blob can overwrite just one page, some pages, or up to 4 MB of the page blob. </a:t>
            </a:r>
          </a:p>
          <a:p>
            <a:pPr marL="285750" indent="-285750">
              <a:buFont typeface="Arial" pitchFamily="34" charset="0"/>
              <a:buChar char="•"/>
            </a:pPr>
            <a:r>
              <a:rPr lang="en-US" dirty="0" smtClean="0"/>
              <a:t>Writes to page blobs happen in-place and are immediately committed to the blob. </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Tree>
    <p:extLst>
      <p:ext uri="{BB962C8B-B14F-4D97-AF65-F5344CB8AC3E}">
        <p14:creationId xmlns:p14="http://schemas.microsoft.com/office/powerpoint/2010/main" val="34742188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page blob</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Page blobs are a collection of 512-byte pages optimized for random read and write operations.</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itchFamily="34" charset="0"/>
              <a:buChar char="•"/>
            </a:pPr>
            <a:r>
              <a:rPr lang="en-US" dirty="0" smtClean="0"/>
              <a:t>The maximum size for a page blob is 1 TB.</a:t>
            </a:r>
          </a:p>
          <a:p>
            <a:pPr marL="285750" indent="-285750">
              <a:buFont typeface="Arial" pitchFamily="34" charset="0"/>
              <a:buChar char="•"/>
            </a:pPr>
            <a:r>
              <a:rPr lang="en-US" dirty="0" smtClean="0"/>
              <a:t>To create a page blob, you initialize the page blob and specify the maximum size the page blob will grow. </a:t>
            </a:r>
          </a:p>
          <a:p>
            <a:pPr marL="285750" indent="-285750">
              <a:buFont typeface="Arial" pitchFamily="34" charset="0"/>
              <a:buChar char="•"/>
            </a:pPr>
            <a:r>
              <a:rPr lang="en-US" dirty="0" smtClean="0"/>
              <a:t>To add or update the contents of a page blob, you write a page or pages by specifying an offset and a range that align to 512-byte page boundaries. </a:t>
            </a:r>
          </a:p>
          <a:p>
            <a:pPr marL="285750" indent="-285750">
              <a:buFont typeface="Arial" pitchFamily="34" charset="0"/>
              <a:buChar char="•"/>
            </a:pPr>
            <a:r>
              <a:rPr lang="en-US" dirty="0" smtClean="0"/>
              <a:t>A write to a page blob can overwrite just one page, some pages, or up to 4 MB of the page blob. </a:t>
            </a:r>
          </a:p>
          <a:p>
            <a:pPr marL="285750" indent="-285750">
              <a:buFont typeface="Arial" pitchFamily="34" charset="0"/>
              <a:buChar char="•"/>
            </a:pPr>
            <a:r>
              <a:rPr lang="en-US" dirty="0" smtClean="0"/>
              <a:t>Writes to page blobs happen in-place and are immediately committed to the blob. </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Tree>
    <p:extLst>
      <p:ext uri="{BB962C8B-B14F-4D97-AF65-F5344CB8AC3E}">
        <p14:creationId xmlns:p14="http://schemas.microsoft.com/office/powerpoint/2010/main" val="15457209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Introduce Shared Access Signatures</a:t>
            </a:r>
          </a:p>
          <a:p>
            <a:endParaRPr lang="en-US" b="0" dirty="0" smtClean="0"/>
          </a:p>
          <a:p>
            <a:r>
              <a:rPr lang="en-US" b="1" dirty="0" smtClean="0"/>
              <a:t>Speaker Notes</a:t>
            </a:r>
          </a:p>
          <a:p>
            <a:pPr marL="171450" indent="-171450">
              <a:buFont typeface="Arial" pitchFamily="34" charset="0"/>
              <a:buChar char="•"/>
            </a:pPr>
            <a:r>
              <a:rPr lang="en-NZ" dirty="0" smtClean="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smtClean="0"/>
              <a:t>Grant users access to a specific blob or to any blob within a specified container for a specified period of time. </a:t>
            </a:r>
          </a:p>
          <a:p>
            <a:pPr marL="384431" lvl="1" indent="-171450">
              <a:buFont typeface="Arial" pitchFamily="34" charset="0"/>
              <a:buChar char="•"/>
            </a:pPr>
            <a:r>
              <a:rPr lang="en-NZ" dirty="0" smtClean="0"/>
              <a:t>Specify what operations a user may perform on a blob that's accessible via a Shared Access Signature. </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Use HTTPS to protect the signature (it is like a short dated password)</a:t>
            </a:r>
          </a:p>
          <a:p>
            <a:pPr marL="171450" lvl="0" indent="-171450">
              <a:buFont typeface="Arial" pitchFamily="34" charset="0"/>
              <a:buChar char="•"/>
            </a:pPr>
            <a:endParaRPr lang="en-NZ" baseline="0" dirty="0" smtClean="0"/>
          </a:p>
          <a:p>
            <a:pPr marL="171450" lvl="0" indent="-171450">
              <a:buFont typeface="Arial" pitchFamily="34" charset="0"/>
              <a:buChar char="•"/>
            </a:pPr>
            <a:r>
              <a:rPr lang="en-NZ" baseline="0" dirty="0" smtClean="0"/>
              <a:t>Two approaches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Policy based</a:t>
            </a:r>
            <a:br>
              <a:rPr lang="en-NZ" baseline="0" dirty="0" smtClean="0"/>
            </a:br>
            <a:r>
              <a:rPr lang="en-NZ" baseline="0" dirty="0" smtClean="0"/>
              <a:t>Use for longer dated revocable permission sets</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Always endeavour to use Least Permission set possible</a:t>
            </a:r>
            <a:endParaRPr lang="en-US" baseline="0" dirty="0" smtClean="0"/>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Tree>
    <p:extLst>
      <p:ext uri="{BB962C8B-B14F-4D97-AF65-F5344CB8AC3E}">
        <p14:creationId xmlns:p14="http://schemas.microsoft.com/office/powerpoint/2010/main" val="1638777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Introduce Shared Access Signatures</a:t>
            </a:r>
          </a:p>
          <a:p>
            <a:endParaRPr lang="en-US" b="0" dirty="0" smtClean="0"/>
          </a:p>
          <a:p>
            <a:r>
              <a:rPr lang="en-US" b="1" dirty="0" smtClean="0"/>
              <a:t>Speaker Notes</a:t>
            </a:r>
          </a:p>
          <a:p>
            <a:pPr marL="171450" indent="-171450">
              <a:buFont typeface="Arial" pitchFamily="34" charset="0"/>
              <a:buChar char="•"/>
            </a:pPr>
            <a:r>
              <a:rPr lang="en-NZ" dirty="0" smtClean="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smtClean="0"/>
              <a:t>Grant users access to a specific blob or to any blob within a specified container for a specified period of time. </a:t>
            </a:r>
          </a:p>
          <a:p>
            <a:pPr marL="384431" lvl="1" indent="-171450">
              <a:buFont typeface="Arial" pitchFamily="34" charset="0"/>
              <a:buChar char="•"/>
            </a:pPr>
            <a:r>
              <a:rPr lang="en-NZ" dirty="0" smtClean="0"/>
              <a:t>Specify what operations a user may perform on a blob that's accessible via a Shared Access Signature. </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Use HTTPS to protect the signature (it is like a short dated password)</a:t>
            </a:r>
          </a:p>
          <a:p>
            <a:pPr marL="171450" lvl="0" indent="-171450">
              <a:buFont typeface="Arial" pitchFamily="34" charset="0"/>
              <a:buChar char="•"/>
            </a:pPr>
            <a:endParaRPr lang="en-NZ" baseline="0" dirty="0" smtClean="0"/>
          </a:p>
          <a:p>
            <a:pPr marL="171450" lvl="0" indent="-171450">
              <a:buFont typeface="Arial" pitchFamily="34" charset="0"/>
              <a:buChar char="•"/>
            </a:pPr>
            <a:r>
              <a:rPr lang="en-NZ" baseline="0" dirty="0" smtClean="0"/>
              <a:t>Two approaches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Policy based</a:t>
            </a:r>
            <a:br>
              <a:rPr lang="en-NZ" baseline="0" dirty="0" smtClean="0"/>
            </a:br>
            <a:r>
              <a:rPr lang="en-NZ" baseline="0" dirty="0" smtClean="0"/>
              <a:t>Use for longer dated revocable permission sets</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Always endeavour to use Least Permission set possible</a:t>
            </a:r>
            <a:endParaRPr lang="en-US" baseline="0" dirty="0" smtClean="0"/>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Tree>
    <p:extLst>
      <p:ext uri="{BB962C8B-B14F-4D97-AF65-F5344CB8AC3E}">
        <p14:creationId xmlns:p14="http://schemas.microsoft.com/office/powerpoint/2010/main" val="1707685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Introduce Shared Access Signatures</a:t>
            </a:r>
          </a:p>
          <a:p>
            <a:endParaRPr lang="en-US" b="0" dirty="0" smtClean="0"/>
          </a:p>
          <a:p>
            <a:r>
              <a:rPr lang="en-US" b="1" dirty="0" smtClean="0"/>
              <a:t>Speaker Notes</a:t>
            </a:r>
          </a:p>
          <a:p>
            <a:pPr marL="171450" indent="-171450">
              <a:buFont typeface="Arial" pitchFamily="34" charset="0"/>
              <a:buChar char="•"/>
            </a:pPr>
            <a:r>
              <a:rPr lang="en-NZ" dirty="0" smtClean="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smtClean="0"/>
              <a:t>Grant users access to a specific blob or to any blob within a specified container for a specified period of time. </a:t>
            </a:r>
          </a:p>
          <a:p>
            <a:pPr marL="384431" lvl="1" indent="-171450">
              <a:buFont typeface="Arial" pitchFamily="34" charset="0"/>
              <a:buChar char="•"/>
            </a:pPr>
            <a:r>
              <a:rPr lang="en-NZ" dirty="0" smtClean="0"/>
              <a:t>Specify what operations a user may perform on a blob that's accessible via a Shared Access Signature. </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Use HTTPS to protect the signature (it is like a short dated password)</a:t>
            </a:r>
          </a:p>
          <a:p>
            <a:pPr marL="171450" lvl="0" indent="-171450">
              <a:buFont typeface="Arial" pitchFamily="34" charset="0"/>
              <a:buChar char="•"/>
            </a:pPr>
            <a:endParaRPr lang="en-NZ" baseline="0" dirty="0" smtClean="0"/>
          </a:p>
          <a:p>
            <a:pPr marL="171450" lvl="0" indent="-171450">
              <a:buFont typeface="Arial" pitchFamily="34" charset="0"/>
              <a:buChar char="•"/>
            </a:pPr>
            <a:r>
              <a:rPr lang="en-NZ" baseline="0" dirty="0" smtClean="0"/>
              <a:t>Two approaches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Policy based</a:t>
            </a:r>
            <a:br>
              <a:rPr lang="en-NZ" baseline="0" dirty="0" smtClean="0"/>
            </a:br>
            <a:r>
              <a:rPr lang="en-NZ" baseline="0" dirty="0" smtClean="0"/>
              <a:t>Use for longer dated revocable permission sets</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Always endeavour to use Least Permission set possible</a:t>
            </a:r>
            <a:endParaRPr lang="en-US" baseline="0" dirty="0" smtClean="0"/>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Tree>
    <p:extLst>
      <p:ext uri="{BB962C8B-B14F-4D97-AF65-F5344CB8AC3E}">
        <p14:creationId xmlns:p14="http://schemas.microsoft.com/office/powerpoint/2010/main" val="9879531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Tree>
    <p:extLst>
      <p:ext uri="{BB962C8B-B14F-4D97-AF65-F5344CB8AC3E}">
        <p14:creationId xmlns:p14="http://schemas.microsoft.com/office/powerpoint/2010/main" val="19637920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Tree>
    <p:extLst>
      <p:ext uri="{BB962C8B-B14F-4D97-AF65-F5344CB8AC3E}">
        <p14:creationId xmlns:p14="http://schemas.microsoft.com/office/powerpoint/2010/main" val="2084356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Tree>
    <p:extLst>
      <p:ext uri="{BB962C8B-B14F-4D97-AF65-F5344CB8AC3E}">
        <p14:creationId xmlns:p14="http://schemas.microsoft.com/office/powerpoint/2010/main" val="22785694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Policy Based</a:t>
            </a:r>
          </a:p>
          <a:p>
            <a:pPr marL="384431" lvl="1" indent="-171450">
              <a:buFont typeface="Arial" pitchFamily="34" charset="0"/>
              <a:buChar char="•"/>
            </a:pPr>
            <a:r>
              <a:rPr lang="en-NZ" baseline="0" dirty="0" smtClean="0"/>
              <a:t>Points to a Container level policy</a:t>
            </a:r>
          </a:p>
          <a:p>
            <a:pPr marL="384431" lvl="1" indent="-171450">
              <a:buFont typeface="Arial" pitchFamily="34" charset="0"/>
              <a:buChar char="•"/>
            </a:pPr>
            <a:r>
              <a:rPr lang="en-NZ" baseline="0" dirty="0" smtClean="0"/>
              <a:t>User where want a longer dated permission with ability to revoke</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Tree>
    <p:extLst>
      <p:ext uri="{BB962C8B-B14F-4D97-AF65-F5344CB8AC3E}">
        <p14:creationId xmlns:p14="http://schemas.microsoft.com/office/powerpoint/2010/main" val="26717981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Policy Based</a:t>
            </a:r>
          </a:p>
          <a:p>
            <a:pPr marL="384431" lvl="1" indent="-171450">
              <a:buFont typeface="Arial" pitchFamily="34" charset="0"/>
              <a:buChar char="•"/>
            </a:pPr>
            <a:r>
              <a:rPr lang="en-NZ" baseline="0" dirty="0" smtClean="0"/>
              <a:t>Points to a Container level policy</a:t>
            </a:r>
          </a:p>
          <a:p>
            <a:pPr marL="384431" lvl="1" indent="-171450">
              <a:buFont typeface="Arial" pitchFamily="34" charset="0"/>
              <a:buChar char="•"/>
            </a:pPr>
            <a:r>
              <a:rPr lang="en-NZ" baseline="0" dirty="0" smtClean="0"/>
              <a:t>User where want a longer dated permission with ability to revoke</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Tree>
    <p:extLst>
      <p:ext uri="{BB962C8B-B14F-4D97-AF65-F5344CB8AC3E}">
        <p14:creationId xmlns:p14="http://schemas.microsoft.com/office/powerpoint/2010/main" val="37988269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Policy Based</a:t>
            </a:r>
          </a:p>
          <a:p>
            <a:pPr marL="384431" lvl="1" indent="-171450">
              <a:buFont typeface="Arial" pitchFamily="34" charset="0"/>
              <a:buChar char="•"/>
            </a:pPr>
            <a:r>
              <a:rPr lang="en-NZ" baseline="0" dirty="0" smtClean="0"/>
              <a:t>Points to a Container level policy</a:t>
            </a:r>
          </a:p>
          <a:p>
            <a:pPr marL="384431" lvl="1" indent="-171450">
              <a:buFont typeface="Arial" pitchFamily="34" charset="0"/>
              <a:buChar char="•"/>
            </a:pPr>
            <a:r>
              <a:rPr lang="en-NZ" baseline="0" dirty="0" smtClean="0"/>
              <a:t>User where want a longer dated permission with ability to revoke</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Tree>
    <p:extLst>
      <p:ext uri="{BB962C8B-B14F-4D97-AF65-F5344CB8AC3E}">
        <p14:creationId xmlns:p14="http://schemas.microsoft.com/office/powerpoint/2010/main" val="25879371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Policy Based</a:t>
            </a:r>
          </a:p>
          <a:p>
            <a:pPr marL="384431" lvl="1" indent="-171450">
              <a:buFont typeface="Arial" pitchFamily="34" charset="0"/>
              <a:buChar char="•"/>
            </a:pPr>
            <a:r>
              <a:rPr lang="en-NZ" baseline="0" dirty="0" smtClean="0"/>
              <a:t>Points to a Container level policy</a:t>
            </a:r>
          </a:p>
          <a:p>
            <a:pPr marL="384431" lvl="1" indent="-171450">
              <a:buFont typeface="Arial" pitchFamily="34" charset="0"/>
              <a:buChar char="•"/>
            </a:pPr>
            <a:r>
              <a:rPr lang="en-NZ" baseline="0" dirty="0" smtClean="0"/>
              <a:t>User where want a longer dated permission with ability to revoke</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Tree>
    <p:extLst>
      <p:ext uri="{BB962C8B-B14F-4D97-AF65-F5344CB8AC3E}">
        <p14:creationId xmlns:p14="http://schemas.microsoft.com/office/powerpoint/2010/main" val="21660769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 4)</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40</a:t>
            </a:fld>
            <a:endParaRPr lang="en-US"/>
          </a:p>
        </p:txBody>
      </p:sp>
    </p:spTree>
    <p:extLst>
      <p:ext uri="{BB962C8B-B14F-4D97-AF65-F5344CB8AC3E}">
        <p14:creationId xmlns:p14="http://schemas.microsoft.com/office/powerpoint/2010/main" val="63912899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smtClean="0"/>
              <a:t>Azure </a:t>
            </a:r>
            <a:r>
              <a:rPr lang="sv-SE" dirty="0" err="1" smtClean="0"/>
              <a:t>Files</a:t>
            </a:r>
            <a:r>
              <a:rPr lang="sv-SE" dirty="0" smtClean="0"/>
              <a:t> is a </a:t>
            </a:r>
            <a:r>
              <a:rPr lang="sv-SE" dirty="0" err="1" smtClean="0"/>
              <a:t>relatively</a:t>
            </a:r>
            <a:r>
              <a:rPr lang="sv-SE" dirty="0" smtClean="0"/>
              <a:t> new</a:t>
            </a:r>
            <a:r>
              <a:rPr lang="sv-SE" baseline="0" dirty="0" smtClean="0"/>
              <a:t> Azur Storage Service </a:t>
            </a:r>
            <a:r>
              <a:rPr lang="sv-SE" baseline="0" dirty="0" err="1" smtClean="0"/>
              <a:t>which</a:t>
            </a:r>
            <a:r>
              <a:rPr lang="sv-SE" baseline="0" dirty="0" smtClean="0"/>
              <a:t> supports the SMB 2.1 </a:t>
            </a:r>
            <a:r>
              <a:rPr lang="sv-SE" baseline="0" dirty="0" err="1" smtClean="0"/>
              <a:t>protocol</a:t>
            </a:r>
            <a:r>
              <a:rPr lang="sv-SE" baseline="0" dirty="0" smtClean="0"/>
              <a:t> </a:t>
            </a:r>
            <a:r>
              <a:rPr lang="sv-SE" baseline="0" dirty="0" err="1" smtClean="0"/>
              <a:t>which</a:t>
            </a:r>
            <a:r>
              <a:rPr lang="sv-SE" baseline="0" dirty="0" smtClean="0"/>
              <a:t> for </a:t>
            </a:r>
            <a:r>
              <a:rPr lang="sv-SE" baseline="0" dirty="0" err="1" smtClean="0"/>
              <a:t>instance</a:t>
            </a:r>
            <a:r>
              <a:rPr lang="sv-SE" baseline="0" dirty="0" smtClean="0"/>
              <a:t> </a:t>
            </a:r>
            <a:r>
              <a:rPr lang="sv-SE" baseline="0" dirty="0" err="1" smtClean="0"/>
              <a:t>enables</a:t>
            </a:r>
            <a:r>
              <a:rPr lang="sv-SE" baseline="0" dirty="0" smtClean="0"/>
              <a:t> migration of </a:t>
            </a:r>
            <a:r>
              <a:rPr lang="sv-SE" baseline="0" dirty="0" err="1" smtClean="0"/>
              <a:t>legacy</a:t>
            </a:r>
            <a:r>
              <a:rPr lang="sv-SE" baseline="0" dirty="0" smtClean="0"/>
              <a:t> </a:t>
            </a:r>
            <a:r>
              <a:rPr lang="sv-SE" baseline="0" dirty="0" err="1" smtClean="0"/>
              <a:t>applications</a:t>
            </a:r>
            <a:r>
              <a:rPr lang="sv-SE" baseline="0" dirty="0" smtClean="0"/>
              <a:t> </a:t>
            </a:r>
            <a:r>
              <a:rPr lang="sv-SE" baseline="0" dirty="0" err="1" smtClean="0"/>
              <a:t>direct</a:t>
            </a:r>
            <a:r>
              <a:rPr lang="sv-SE" baseline="0" dirty="0" smtClean="0"/>
              <a:t> to Azure.</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41</a:t>
            </a:fld>
            <a:endParaRPr lang="en-US"/>
          </a:p>
        </p:txBody>
      </p:sp>
    </p:spTree>
    <p:extLst>
      <p:ext uri="{BB962C8B-B14F-4D97-AF65-F5344CB8AC3E}">
        <p14:creationId xmlns:p14="http://schemas.microsoft.com/office/powerpoint/2010/main" val="3370337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solidFill>
                  <a:srgbClr val="FFFFFF"/>
                </a:solidFill>
              </a:rPr>
              <a:t>Preparation material: </a:t>
            </a:r>
            <a:r>
              <a:rPr lang="en-US" sz="1200" dirty="0" smtClean="0">
                <a:solidFill>
                  <a:srgbClr val="FFFFFF"/>
                </a:solidFill>
              </a:rPr>
              <a:t>“Microsoft Azure Storage: A Highly Available Cloud Storage Service with Strong Consistency”,  ACM Symposium on Operating System Principals (SOSP), Oct. 2011 </a:t>
            </a:r>
            <a:r>
              <a:rPr lang="en-US" dirty="0" smtClean="0"/>
              <a:t>http://blogs.msdn.com/b/windowsazurestorage/archive/2011/11/20/windows-azure-storage-a-highly-available-cloud-storage-service-with-strong-consistency.aspx</a:t>
            </a:r>
          </a:p>
        </p:txBody>
      </p:sp>
      <p:sp>
        <p:nvSpPr>
          <p:cNvPr id="4" name="Slide Number Placeholder 3"/>
          <p:cNvSpPr>
            <a:spLocks noGrp="1"/>
          </p:cNvSpPr>
          <p:nvPr>
            <p:ph type="sldNum" sz="quarter" idx="10"/>
          </p:nvPr>
        </p:nvSpPr>
        <p:spPr/>
        <p:txBody>
          <a:bodyPr/>
          <a:lstStyle/>
          <a:p>
            <a:fld id="{2C52CFDC-D2D5-4B9F-BA75-89F771E01AEB}" type="slidenum">
              <a:rPr lang="en-US" smtClean="0"/>
              <a:t>5</a:t>
            </a:fld>
            <a:endParaRPr lang="en-US"/>
          </a:p>
        </p:txBody>
      </p:sp>
    </p:spTree>
    <p:extLst>
      <p:ext uri="{BB962C8B-B14F-4D97-AF65-F5344CB8AC3E}">
        <p14:creationId xmlns:p14="http://schemas.microsoft.com/office/powerpoint/2010/main" val="31592495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smtClean="0"/>
              <a:t>The </a:t>
            </a:r>
            <a:r>
              <a:rPr lang="sv-SE" dirty="0" err="1" smtClean="0"/>
              <a:t>intent</a:t>
            </a:r>
            <a:r>
              <a:rPr lang="sv-SE" dirty="0" smtClean="0"/>
              <a:t> of </a:t>
            </a:r>
            <a:r>
              <a:rPr lang="sv-SE" dirty="0" err="1" smtClean="0"/>
              <a:t>this</a:t>
            </a:r>
            <a:r>
              <a:rPr lang="sv-SE" dirty="0" smtClean="0"/>
              <a:t> </a:t>
            </a:r>
            <a:r>
              <a:rPr lang="sv-SE" dirty="0" err="1" smtClean="0"/>
              <a:t>slide</a:t>
            </a:r>
            <a:r>
              <a:rPr lang="sv-SE" dirty="0" smtClean="0"/>
              <a:t> is to </a:t>
            </a:r>
            <a:r>
              <a:rPr lang="sv-SE" dirty="0" err="1" smtClean="0"/>
              <a:t>provide</a:t>
            </a:r>
            <a:r>
              <a:rPr lang="sv-SE" dirty="0" smtClean="0"/>
              <a:t> an </a:t>
            </a:r>
            <a:r>
              <a:rPr lang="sv-SE" dirty="0" err="1" smtClean="0"/>
              <a:t>overwhelming</a:t>
            </a:r>
            <a:r>
              <a:rPr lang="sv-SE" baseline="0" dirty="0" smtClean="0"/>
              <a:t> </a:t>
            </a:r>
            <a:r>
              <a:rPr lang="sv-SE" baseline="0" dirty="0" err="1" smtClean="0"/>
              <a:t>amount</a:t>
            </a:r>
            <a:r>
              <a:rPr lang="sv-SE" baseline="0" dirty="0" smtClean="0"/>
              <a:t> of information! Do not go </a:t>
            </a:r>
            <a:r>
              <a:rPr lang="sv-SE" baseline="0" dirty="0" err="1" smtClean="0"/>
              <a:t>through</a:t>
            </a:r>
            <a:r>
              <a:rPr lang="sv-SE" baseline="0" dirty="0" smtClean="0"/>
              <a:t> </a:t>
            </a:r>
            <a:r>
              <a:rPr lang="sv-SE" baseline="0" dirty="0" err="1" smtClean="0"/>
              <a:t>this</a:t>
            </a:r>
            <a:r>
              <a:rPr lang="sv-SE" baseline="0" dirty="0" smtClean="0"/>
              <a:t> in </a:t>
            </a:r>
            <a:r>
              <a:rPr lang="sv-SE" baseline="0" dirty="0" err="1" smtClean="0"/>
              <a:t>detail</a:t>
            </a:r>
            <a:r>
              <a:rPr lang="sv-SE" baseline="0" dirty="0" smtClean="0"/>
              <a:t>! Rather just cover the text with a mouse click and inform that there was a lot of stuff you needed to do in the past which is different now!</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44</a:t>
            </a:fld>
            <a:endParaRPr lang="en-US"/>
          </a:p>
        </p:txBody>
      </p:sp>
    </p:spTree>
    <p:extLst>
      <p:ext uri="{BB962C8B-B14F-4D97-AF65-F5344CB8AC3E}">
        <p14:creationId xmlns:p14="http://schemas.microsoft.com/office/powerpoint/2010/main" val="25347666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4/15/2016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45</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837477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smtClean="0"/>
              <a:t> Share data across VMs and applications: Multiple writers, multiple readers using standard file system semantics.</a:t>
            </a:r>
          </a:p>
          <a:p>
            <a:pPr>
              <a:buFont typeface="Arial" panose="020B0604020202020204" pitchFamily="34" charset="0"/>
              <a:buChar char="•"/>
            </a:pPr>
            <a:r>
              <a:rPr lang="en-US" dirty="0" smtClean="0"/>
              <a:t> Share settings throughout services: VMs can read settings and files from a common, shared location.  These can be updated externally via REST.</a:t>
            </a:r>
          </a:p>
          <a:p>
            <a:pPr>
              <a:buFont typeface="Arial" panose="020B0604020202020204" pitchFamily="34" charset="0"/>
              <a:buChar char="•"/>
            </a:pPr>
            <a:r>
              <a:rPr lang="en-US" dirty="0" smtClean="0"/>
              <a:t> Dev/Test/Debug: Very useful to have a shared location for installing applications, setting up VMs, running tools, and keeping notes while developing, testing, and debugging cloud services.</a:t>
            </a:r>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4/15/2016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46</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871587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smtClean="0"/>
              <a:t>Azure Queues</a:t>
            </a:r>
            <a:r>
              <a:rPr lang="sv-SE" baseline="0" dirty="0" smtClean="0"/>
              <a:t> is a very straight forward yet feature rich mechanism in Azure Storage for queueing of workloads for asynchronous batch/backend processing.</a:t>
            </a:r>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47</a:t>
            </a:fld>
            <a:endParaRPr lang="en-US"/>
          </a:p>
        </p:txBody>
      </p:sp>
    </p:spTree>
    <p:extLst>
      <p:ext uri="{BB962C8B-B14F-4D97-AF65-F5344CB8AC3E}">
        <p14:creationId xmlns:p14="http://schemas.microsoft.com/office/powerpoint/2010/main" val="11282311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First of all, the queue length directly reflects how well the backend processing nodes are catching up with the overall workload.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Second, the use of queues decouples different parts of the application, making it easier to scale different parts of the application independently.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Third, the use of queues allows the flexibility of efficient resource usage within an application, allowing the application to scale more efficiently.  That is, separate queues can be used for work items of different priorities and/or different weights, and separate pools of backend servers can process these different queues.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Queues provide buffering to absorb traffic bursts and reduce the impact of individual component failures. </a:t>
            </a:r>
            <a:endParaRPr lang="en-US" dirty="0" smtClean="0"/>
          </a:p>
          <a:p>
            <a:endParaRPr lang="en-US" dirty="0"/>
          </a:p>
        </p:txBody>
      </p:sp>
      <p:sp>
        <p:nvSpPr>
          <p:cNvPr id="4" name="Slide Number Placeholder 3"/>
          <p:cNvSpPr>
            <a:spLocks noGrp="1"/>
          </p:cNvSpPr>
          <p:nvPr>
            <p:ph type="sldNum" sz="quarter" idx="10"/>
          </p:nvPr>
        </p:nvSpPr>
        <p:spPr/>
        <p:txBody>
          <a:bodyPr/>
          <a:lstStyle/>
          <a:p>
            <a:fld id="{FA26E5E5-F476-4DA6-B9AA-CF3C112633E7}" type="slidenum">
              <a:rPr lang="en-US" smtClean="0"/>
              <a:t>49</a:t>
            </a:fld>
            <a:endParaRPr lang="en-US"/>
          </a:p>
        </p:txBody>
      </p:sp>
    </p:spTree>
    <p:extLst>
      <p:ext uri="{BB962C8B-B14F-4D97-AF65-F5344CB8AC3E}">
        <p14:creationId xmlns:p14="http://schemas.microsoft.com/office/powerpoint/2010/main" val="2055104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50</a:t>
            </a:fld>
            <a:endParaRPr lang="en-US"/>
          </a:p>
        </p:txBody>
      </p:sp>
    </p:spTree>
    <p:extLst>
      <p:ext uri="{BB962C8B-B14F-4D97-AF65-F5344CB8AC3E}">
        <p14:creationId xmlns:p14="http://schemas.microsoft.com/office/powerpoint/2010/main" val="198856120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51</a:t>
            </a:fld>
            <a:endParaRPr lang="en-US"/>
          </a:p>
        </p:txBody>
      </p:sp>
    </p:spTree>
    <p:extLst>
      <p:ext uri="{BB962C8B-B14F-4D97-AF65-F5344CB8AC3E}">
        <p14:creationId xmlns:p14="http://schemas.microsoft.com/office/powerpoint/2010/main" val="37418854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52</a:t>
            </a:fld>
            <a:endParaRPr lang="en-US"/>
          </a:p>
        </p:txBody>
      </p:sp>
    </p:spTree>
    <p:extLst>
      <p:ext uri="{BB962C8B-B14F-4D97-AF65-F5344CB8AC3E}">
        <p14:creationId xmlns:p14="http://schemas.microsoft.com/office/powerpoint/2010/main" val="236802870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noProof="0" dirty="0" err="1" smtClean="0"/>
              <a:t>Use</a:t>
            </a:r>
            <a:r>
              <a:rPr lang="sv-SE" noProof="0" dirty="0" smtClean="0"/>
              <a:t> a </a:t>
            </a:r>
            <a:r>
              <a:rPr lang="sv-SE" noProof="0" dirty="0" err="1" smtClean="0"/>
              <a:t>queue</a:t>
            </a:r>
            <a:r>
              <a:rPr lang="sv-SE" noProof="0" dirty="0" smtClean="0"/>
              <a:t> to make a web form submission faster.</a:t>
            </a:r>
            <a:endParaRPr lang="en-US" noProof="0" dirty="0" smtClean="0"/>
          </a:p>
          <a:p>
            <a:endParaRPr lang="sv-SE" noProof="0" dirty="0" smtClean="0"/>
          </a:p>
          <a:p>
            <a:r>
              <a:rPr lang="sv-SE" noProof="0" dirty="0" err="1" smtClean="0"/>
              <a:t>Here</a:t>
            </a:r>
            <a:r>
              <a:rPr lang="sv-SE" noProof="0" dirty="0" smtClean="0"/>
              <a:t> is a list of</a:t>
            </a:r>
            <a:r>
              <a:rPr lang="sv-SE" baseline="0" noProof="0" dirty="0" smtClean="0"/>
              <a:t> </a:t>
            </a:r>
            <a:r>
              <a:rPr lang="sv-SE" baseline="0" noProof="0" dirty="0" err="1" smtClean="0"/>
              <a:t>available</a:t>
            </a:r>
            <a:r>
              <a:rPr lang="sv-SE" baseline="0" noProof="0" dirty="0" smtClean="0"/>
              <a:t> Azure Storage Explorers:</a:t>
            </a:r>
            <a:endParaRPr lang="en-US" noProof="0" dirty="0" smtClean="0"/>
          </a:p>
          <a:p>
            <a:r>
              <a:rPr lang="en-US" noProof="0" dirty="0" smtClean="0"/>
              <a:t>http://blogs.msdn.com/b/windowsazurestorage/archive/2014/03/11/windows-azure-storage-explorers-2014.aspx</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53</a:t>
            </a:fld>
            <a:endParaRPr lang="en-US"/>
          </a:p>
        </p:txBody>
      </p:sp>
    </p:spTree>
    <p:extLst>
      <p:ext uri="{BB962C8B-B14F-4D97-AF65-F5344CB8AC3E}">
        <p14:creationId xmlns:p14="http://schemas.microsoft.com/office/powerpoint/2010/main" val="238996820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54</a:t>
            </a:fld>
            <a:endParaRPr lang="en-US"/>
          </a:p>
        </p:txBody>
      </p:sp>
    </p:spTree>
    <p:extLst>
      <p:ext uri="{BB962C8B-B14F-4D97-AF65-F5344CB8AC3E}">
        <p14:creationId xmlns:p14="http://schemas.microsoft.com/office/powerpoint/2010/main" val="3674244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smtClean="0"/>
              <a:t>Storing</a:t>
            </a:r>
            <a:r>
              <a:rPr lang="sv-SE" baseline="0" dirty="0" smtClean="0"/>
              <a:t> files in the Cloud is perhaps the most fundamental of jobs. In Azure Storage you can store both individual files and VHD drives used to back harddisks on Virtual Machines.</a:t>
            </a:r>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6</a:t>
            </a:fld>
            <a:endParaRPr lang="en-US"/>
          </a:p>
        </p:txBody>
      </p:sp>
    </p:spTree>
    <p:extLst>
      <p:ext uri="{BB962C8B-B14F-4D97-AF65-F5344CB8AC3E}">
        <p14:creationId xmlns:p14="http://schemas.microsoft.com/office/powerpoint/2010/main" val="374207583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55</a:t>
            </a:fld>
            <a:endParaRPr lang="en-US"/>
          </a:p>
        </p:txBody>
      </p:sp>
    </p:spTree>
    <p:extLst>
      <p:ext uri="{BB962C8B-B14F-4D97-AF65-F5344CB8AC3E}">
        <p14:creationId xmlns:p14="http://schemas.microsoft.com/office/powerpoint/2010/main" val="420894417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56</a:t>
            </a:fld>
            <a:endParaRPr lang="en-US"/>
          </a:p>
        </p:txBody>
      </p:sp>
    </p:spTree>
    <p:extLst>
      <p:ext uri="{BB962C8B-B14F-4D97-AF65-F5344CB8AC3E}">
        <p14:creationId xmlns:p14="http://schemas.microsoft.com/office/powerpoint/2010/main" val="424538850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 5)</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57</a:t>
            </a:fld>
            <a:endParaRPr lang="en-US"/>
          </a:p>
        </p:txBody>
      </p:sp>
    </p:spTree>
    <p:extLst>
      <p:ext uri="{BB962C8B-B14F-4D97-AF65-F5344CB8AC3E}">
        <p14:creationId xmlns:p14="http://schemas.microsoft.com/office/powerpoint/2010/main" val="19693284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smtClean="0"/>
              <a:t>Storage</a:t>
            </a:r>
            <a:r>
              <a:rPr lang="sv-SE" baseline="0" dirty="0" smtClean="0"/>
              <a:t> Tables is a Big Table NOSQL style Entity Store in Azure. The mindset here is to think Entities and not a relational data storage model.</a:t>
            </a:r>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58</a:t>
            </a:fld>
            <a:endParaRPr lang="en-US"/>
          </a:p>
        </p:txBody>
      </p:sp>
    </p:spTree>
    <p:extLst>
      <p:ext uri="{BB962C8B-B14F-4D97-AF65-F5344CB8AC3E}">
        <p14:creationId xmlns:p14="http://schemas.microsoft.com/office/powerpoint/2010/main" val="22350527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a:t>
            </a:r>
          </a:p>
          <a:p>
            <a:endParaRPr lang="en-US" dirty="0" smtClean="0"/>
          </a:p>
          <a:p>
            <a:r>
              <a:rPr lang="en-US" b="1" dirty="0" smtClean="0"/>
              <a:t>Speaker Notes</a:t>
            </a:r>
          </a:p>
          <a:p>
            <a:pPr marL="171450" indent="-171450">
              <a:buFont typeface="Arial" pitchFamily="34" charset="0"/>
              <a:buChar char="•"/>
            </a:pPr>
            <a:r>
              <a:rPr lang="en-NZ" dirty="0" smtClean="0"/>
              <a:t>The Table service provides structured storage in the form of tables. </a:t>
            </a:r>
          </a:p>
          <a:p>
            <a:pPr marL="171450" indent="-171450">
              <a:buFont typeface="Arial" pitchFamily="34" charset="0"/>
              <a:buChar char="•"/>
            </a:pPr>
            <a:r>
              <a:rPr lang="en-NZ" dirty="0" smtClean="0"/>
              <a:t>The Table service supports a REST API that is compliant with the ADO.NET Data Services REST API. </a:t>
            </a:r>
          </a:p>
          <a:p>
            <a:pPr marL="171450" indent="-171450">
              <a:buFont typeface="Arial" pitchFamily="34" charset="0"/>
              <a:buChar char="•"/>
            </a:pPr>
            <a:r>
              <a:rPr lang="en-NZ" dirty="0" smtClean="0"/>
              <a:t>Developers may also use the .NET Client Library for ADO.NET Data Services to access the Table service.</a:t>
            </a:r>
            <a:endParaRPr lang="en-US" b="1"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60</a:t>
            </a:fld>
            <a:endParaRPr lang="en-US" dirty="0"/>
          </a:p>
        </p:txBody>
      </p:sp>
    </p:spTree>
    <p:extLst>
      <p:ext uri="{BB962C8B-B14F-4D97-AF65-F5344CB8AC3E}">
        <p14:creationId xmlns:p14="http://schemas.microsoft.com/office/powerpoint/2010/main" val="234278248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a:t>
            </a:r>
          </a:p>
          <a:p>
            <a:endParaRPr lang="en-US" dirty="0" smtClean="0"/>
          </a:p>
          <a:p>
            <a:r>
              <a:rPr lang="en-US" b="1" dirty="0" smtClean="0"/>
              <a:t>Speaker Notes</a:t>
            </a:r>
          </a:p>
          <a:p>
            <a:pPr marL="171450" indent="-171450">
              <a:buFont typeface="Arial" pitchFamily="34" charset="0"/>
              <a:buChar char="•"/>
            </a:pPr>
            <a:r>
              <a:rPr lang="en-NZ" dirty="0" smtClean="0"/>
              <a:t>Within a storage account, a developer may create named tables. </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 </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NZ"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Tree>
    <p:extLst>
      <p:ext uri="{BB962C8B-B14F-4D97-AF65-F5344CB8AC3E}">
        <p14:creationId xmlns:p14="http://schemas.microsoft.com/office/powerpoint/2010/main" val="8071682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Tree>
    <p:extLst>
      <p:ext uri="{BB962C8B-B14F-4D97-AF65-F5344CB8AC3E}">
        <p14:creationId xmlns:p14="http://schemas.microsoft.com/office/powerpoint/2010/main" val="71355131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Tree>
    <p:extLst>
      <p:ext uri="{BB962C8B-B14F-4D97-AF65-F5344CB8AC3E}">
        <p14:creationId xmlns:p14="http://schemas.microsoft.com/office/powerpoint/2010/main" val="230505860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 6A)</a:t>
            </a:r>
            <a:r>
              <a:rPr lang="en-US" baseline="0" noProof="0" dirty="0" smtClean="0"/>
              <a:t> The first method in </a:t>
            </a:r>
            <a:r>
              <a:rPr lang="en-US" baseline="0" noProof="0" dirty="0" err="1" smtClean="0"/>
              <a:t>TableDemoTests</a:t>
            </a:r>
            <a:r>
              <a:rPr lang="en-US" baseline="0" noProof="0" dirty="0" smtClean="0"/>
              <a:t>.</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64</a:t>
            </a:fld>
            <a:endParaRPr lang="en-US"/>
          </a:p>
        </p:txBody>
      </p:sp>
    </p:spTree>
    <p:extLst>
      <p:ext uri="{BB962C8B-B14F-4D97-AF65-F5344CB8AC3E}">
        <p14:creationId xmlns:p14="http://schemas.microsoft.com/office/powerpoint/2010/main" val="28435660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Objectives</a:t>
            </a:r>
          </a:p>
          <a:p>
            <a:pPr marL="171450" indent="-171450">
              <a:buFont typeface="Arial" pitchFamily="34" charset="0"/>
              <a:buChar char="•"/>
            </a:pPr>
            <a:r>
              <a:rPr lang="en-US" b="0" dirty="0" smtClean="0"/>
              <a:t>Understand The Partition Key</a:t>
            </a:r>
          </a:p>
          <a:p>
            <a:endParaRPr lang="en-US" dirty="0" smtClean="0"/>
          </a:p>
          <a:p>
            <a:r>
              <a:rPr lang="en-US" b="1" dirty="0" smtClean="0"/>
              <a:t>Speaker Notes</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A table's entities are organized by partition. </a:t>
            </a:r>
          </a:p>
          <a:p>
            <a:pPr marL="171450" indent="-171450">
              <a:buFont typeface="Arial" pitchFamily="34" charset="0"/>
              <a:buChar char="•"/>
            </a:pPr>
            <a:r>
              <a:rPr lang="en-NZ" dirty="0" smtClean="0"/>
              <a:t>A partition is a consecutive range of entities possessing the same partition key value. </a:t>
            </a:r>
          </a:p>
          <a:p>
            <a:pPr marL="171450" indent="-171450">
              <a:buFont typeface="Arial" pitchFamily="34" charset="0"/>
              <a:buChar char="•"/>
            </a:pPr>
            <a:r>
              <a:rPr lang="en-NZ" dirty="0" smtClean="0"/>
              <a:t>The partition key is a unique identifier for the partition within a given table, specified by the </a:t>
            </a:r>
            <a:r>
              <a:rPr lang="en-NZ" b="1" dirty="0" err="1" smtClean="0"/>
              <a:t>PartitionKey</a:t>
            </a:r>
            <a:r>
              <a:rPr lang="en-NZ" dirty="0" smtClean="0"/>
              <a:t> property. </a:t>
            </a:r>
          </a:p>
          <a:p>
            <a:pPr marL="384431" lvl="1" indent="-171450">
              <a:buFont typeface="Arial" pitchFamily="34" charset="0"/>
              <a:buChar char="•"/>
            </a:pPr>
            <a:r>
              <a:rPr lang="en-NZ" dirty="0" smtClean="0"/>
              <a:t>The partition key forms the first part of an entity's unique</a:t>
            </a:r>
            <a:r>
              <a:rPr lang="en-NZ" baseline="0" dirty="0" smtClean="0"/>
              <a:t> identifier within the table</a:t>
            </a:r>
            <a:r>
              <a:rPr lang="en-NZ" dirty="0" smtClean="0"/>
              <a:t>.</a:t>
            </a:r>
          </a:p>
          <a:p>
            <a:pPr marL="384431" lvl="1" indent="-171450">
              <a:buFont typeface="Arial" pitchFamily="34" charset="0"/>
              <a:buChar char="•"/>
            </a:pPr>
            <a:r>
              <a:rPr lang="en-NZ" dirty="0" smtClean="0"/>
              <a:t>The partition key may be a string value up to 1 KB in size.</a:t>
            </a:r>
          </a:p>
          <a:p>
            <a:pPr marL="171450" indent="-171450">
              <a:buFont typeface="Arial" pitchFamily="34" charset="0"/>
              <a:buChar char="•"/>
            </a:pPr>
            <a:r>
              <a:rPr lang="en-NZ" dirty="0" smtClean="0"/>
              <a:t>You must include the </a:t>
            </a:r>
            <a:r>
              <a:rPr lang="en-NZ" b="1" dirty="0" err="1" smtClean="0"/>
              <a:t>PartitionKey</a:t>
            </a:r>
            <a:r>
              <a:rPr lang="en-NZ" dirty="0" smtClean="0"/>
              <a:t> property in every insert, update, and delete operation.</a:t>
            </a:r>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http://blogs.msdn.com/b/windowsazurestorage/archive/2010/05/07/understanding-the-scalability-availability-durability-and-billing-of-windows-azure-storage.aspx </a:t>
            </a:r>
          </a:p>
          <a:p>
            <a:r>
              <a:rPr lang="en-US" dirty="0" smtClean="0"/>
              <a:t>http://blogs.msdn.com/b/windowsazurestorage/archive/2010/05/10/windows-azure-storage-abstractions-and-their-scalability-targets.aspx</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Tree>
    <p:extLst>
      <p:ext uri="{BB962C8B-B14F-4D97-AF65-F5344CB8AC3E}">
        <p14:creationId xmlns:p14="http://schemas.microsoft.com/office/powerpoint/2010/main" val="26662817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a:t>
            </a:r>
          </a:p>
          <a:p>
            <a:r>
              <a:rPr lang="en-US" b="0" dirty="0" smtClean="0"/>
              <a:t>Understand that there are two</a:t>
            </a:r>
            <a:r>
              <a:rPr lang="en-US" b="0" baseline="0" dirty="0" smtClean="0"/>
              <a:t> </a:t>
            </a:r>
            <a:r>
              <a:rPr lang="en-US" b="0" dirty="0" smtClean="0"/>
              <a:t>blob types</a:t>
            </a:r>
          </a:p>
          <a:p>
            <a:endParaRPr lang="en-US" b="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Tree>
    <p:extLst>
      <p:ext uri="{BB962C8B-B14F-4D97-AF65-F5344CB8AC3E}">
        <p14:creationId xmlns:p14="http://schemas.microsoft.com/office/powerpoint/2010/main" val="33693879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Objectives</a:t>
            </a:r>
          </a:p>
          <a:p>
            <a:pPr marL="171450" indent="-171450">
              <a:buFont typeface="Arial" pitchFamily="34" charset="0"/>
              <a:buChar char="•"/>
            </a:pPr>
            <a:r>
              <a:rPr lang="en-US" b="0" dirty="0" smtClean="0"/>
              <a:t>Understand The Partition Key</a:t>
            </a:r>
          </a:p>
          <a:p>
            <a:endParaRPr lang="en-US" dirty="0" smtClean="0"/>
          </a:p>
          <a:p>
            <a:r>
              <a:rPr lang="en-US" b="1" dirty="0" smtClean="0"/>
              <a:t>Speaker Notes</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A table's entities are organized by partition. </a:t>
            </a:r>
          </a:p>
          <a:p>
            <a:pPr marL="171450" indent="-171450">
              <a:buFont typeface="Arial" pitchFamily="34" charset="0"/>
              <a:buChar char="•"/>
            </a:pPr>
            <a:r>
              <a:rPr lang="en-NZ" dirty="0" smtClean="0"/>
              <a:t>A partition is a consecutive range of entities possessing the same partition key value. </a:t>
            </a:r>
          </a:p>
          <a:p>
            <a:pPr marL="171450" indent="-171450">
              <a:buFont typeface="Arial" pitchFamily="34" charset="0"/>
              <a:buChar char="•"/>
            </a:pPr>
            <a:r>
              <a:rPr lang="en-NZ" dirty="0" smtClean="0"/>
              <a:t>The partition key is a unique identifier for the partition within a given table, specified by the </a:t>
            </a:r>
            <a:r>
              <a:rPr lang="en-NZ" b="1" dirty="0" smtClean="0"/>
              <a:t>PartitionKey</a:t>
            </a:r>
            <a:r>
              <a:rPr lang="en-NZ" dirty="0" smtClean="0"/>
              <a:t> property. </a:t>
            </a:r>
          </a:p>
          <a:p>
            <a:pPr marL="384431" lvl="1" indent="-171450">
              <a:buFont typeface="Arial" pitchFamily="34" charset="0"/>
              <a:buChar char="•"/>
            </a:pPr>
            <a:r>
              <a:rPr lang="en-NZ" dirty="0" smtClean="0"/>
              <a:t>The partition key forms the first part of an entity's unique</a:t>
            </a:r>
            <a:r>
              <a:rPr lang="en-NZ" baseline="0" dirty="0" smtClean="0"/>
              <a:t> identifier within the table</a:t>
            </a:r>
            <a:r>
              <a:rPr lang="en-NZ" dirty="0" smtClean="0"/>
              <a:t>.</a:t>
            </a:r>
          </a:p>
          <a:p>
            <a:pPr marL="384431" lvl="1" indent="-171450">
              <a:buFont typeface="Arial" pitchFamily="34" charset="0"/>
              <a:buChar char="•"/>
            </a:pPr>
            <a:r>
              <a:rPr lang="en-NZ" dirty="0" smtClean="0"/>
              <a:t>The partition key may be a string value up to 1 KB in size.</a:t>
            </a:r>
          </a:p>
          <a:p>
            <a:pPr marL="171450" indent="-171450">
              <a:buFont typeface="Arial" pitchFamily="34" charset="0"/>
              <a:buChar char="•"/>
            </a:pPr>
            <a:r>
              <a:rPr lang="en-NZ" dirty="0" smtClean="0"/>
              <a:t>You must include the </a:t>
            </a:r>
            <a:r>
              <a:rPr lang="en-NZ" b="1" dirty="0" smtClean="0"/>
              <a:t>PartitionKey</a:t>
            </a:r>
            <a:r>
              <a:rPr lang="en-NZ" dirty="0" smtClean="0"/>
              <a:t> property in every insert, update, and delete operation.</a:t>
            </a:r>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http://blogs.msdn.com/b/windowsazurestorage/archive/2010/05/07/understanding-the-scalability-availability-durability-and-billing-of-windows-azure-storage.aspx </a:t>
            </a:r>
          </a:p>
          <a:p>
            <a:r>
              <a:rPr lang="en-US" dirty="0" smtClean="0"/>
              <a:t>http://blogs.msdn.com/b/windowsazurestorage/archive/2010/05/10/windows-azure-storage-abstractions-and-their-scalability-targets.aspx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Tree>
    <p:extLst>
      <p:ext uri="{BB962C8B-B14F-4D97-AF65-F5344CB8AC3E}">
        <p14:creationId xmlns:p14="http://schemas.microsoft.com/office/powerpoint/2010/main" val="332356958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Objectives</a:t>
            </a:r>
          </a:p>
          <a:p>
            <a:pPr marL="171450" indent="-171450">
              <a:buFont typeface="Arial" pitchFamily="34" charset="0"/>
              <a:buChar char="•"/>
            </a:pPr>
            <a:r>
              <a:rPr lang="en-US" b="0" dirty="0" smtClean="0"/>
              <a:t>Understand The Partition Key</a:t>
            </a:r>
          </a:p>
          <a:p>
            <a:endParaRPr lang="en-US" dirty="0" smtClean="0"/>
          </a:p>
          <a:p>
            <a:r>
              <a:rPr lang="en-US" b="1" dirty="0" smtClean="0"/>
              <a:t>Speaker Notes</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A table's entities are organized by partition. </a:t>
            </a:r>
          </a:p>
          <a:p>
            <a:pPr marL="171450" indent="-171450">
              <a:buFont typeface="Arial" pitchFamily="34" charset="0"/>
              <a:buChar char="•"/>
            </a:pPr>
            <a:r>
              <a:rPr lang="en-NZ" dirty="0" smtClean="0"/>
              <a:t>A partition is a consecutive range of entities possessing the same partition key value. </a:t>
            </a:r>
          </a:p>
          <a:p>
            <a:pPr marL="171450" indent="-171450">
              <a:buFont typeface="Arial" pitchFamily="34" charset="0"/>
              <a:buChar char="•"/>
            </a:pPr>
            <a:r>
              <a:rPr lang="en-NZ" dirty="0" smtClean="0"/>
              <a:t>The partition key is a unique identifier for the partition within a given table, specified by the </a:t>
            </a:r>
            <a:r>
              <a:rPr lang="en-NZ" b="1" dirty="0" err="1" smtClean="0"/>
              <a:t>PartitionKey</a:t>
            </a:r>
            <a:r>
              <a:rPr lang="en-NZ" dirty="0" smtClean="0"/>
              <a:t> property. </a:t>
            </a:r>
          </a:p>
          <a:p>
            <a:pPr marL="384431" lvl="1" indent="-171450">
              <a:buFont typeface="Arial" pitchFamily="34" charset="0"/>
              <a:buChar char="•"/>
            </a:pPr>
            <a:r>
              <a:rPr lang="en-NZ" dirty="0" smtClean="0"/>
              <a:t>The partition key forms the first part of an entity's unique</a:t>
            </a:r>
            <a:r>
              <a:rPr lang="en-NZ" baseline="0" dirty="0" smtClean="0"/>
              <a:t> identifier within the table</a:t>
            </a:r>
            <a:r>
              <a:rPr lang="en-NZ" dirty="0" smtClean="0"/>
              <a:t>.</a:t>
            </a:r>
          </a:p>
          <a:p>
            <a:pPr marL="384431" lvl="1" indent="-171450">
              <a:buFont typeface="Arial" pitchFamily="34" charset="0"/>
              <a:buChar char="•"/>
            </a:pPr>
            <a:r>
              <a:rPr lang="en-NZ" dirty="0" smtClean="0"/>
              <a:t>The partition key may be a string value up to 1 KB in size.</a:t>
            </a:r>
          </a:p>
          <a:p>
            <a:pPr marL="171450" indent="-171450">
              <a:buFont typeface="Arial" pitchFamily="34" charset="0"/>
              <a:buChar char="•"/>
            </a:pPr>
            <a:r>
              <a:rPr lang="en-NZ" dirty="0" smtClean="0"/>
              <a:t>You must include the </a:t>
            </a:r>
            <a:r>
              <a:rPr lang="en-NZ" b="1" dirty="0" err="1" smtClean="0"/>
              <a:t>PartitionKey</a:t>
            </a:r>
            <a:r>
              <a:rPr lang="en-NZ" dirty="0" smtClean="0"/>
              <a:t> property in every insert, update, and delete operation.</a:t>
            </a:r>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http://blogs.msdn.com/b/windowsazurestorage/archive/2010/05/07/understanding-the-scalability-availability-durability-and-billing-of-windows-azure-storage.aspx </a:t>
            </a:r>
          </a:p>
          <a:p>
            <a:r>
              <a:rPr lang="en-US" dirty="0" smtClean="0"/>
              <a:t>http://blogs.msdn.com/b/windowsazurestorage/archive/2010/05/10/windows-azure-storage-abstractions-and-their-scalability-targets.aspx</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Tree>
    <p:extLst>
      <p:ext uri="{BB962C8B-B14F-4D97-AF65-F5344CB8AC3E}">
        <p14:creationId xmlns:p14="http://schemas.microsoft.com/office/powerpoint/2010/main" val="210375252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Objectives</a:t>
            </a:r>
          </a:p>
          <a:p>
            <a:pPr marL="171450" indent="-171450">
              <a:buFont typeface="Arial" pitchFamily="34" charset="0"/>
              <a:buChar char="•"/>
            </a:pPr>
            <a:r>
              <a:rPr lang="en-US" b="0" dirty="0" smtClean="0"/>
              <a:t>Understand The Partition Key</a:t>
            </a:r>
          </a:p>
          <a:p>
            <a:endParaRPr lang="en-US" dirty="0" smtClean="0"/>
          </a:p>
          <a:p>
            <a:r>
              <a:rPr lang="en-US" b="1" dirty="0" smtClean="0"/>
              <a:t>Speaker Notes</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A table's entities are organized by partition. </a:t>
            </a:r>
          </a:p>
          <a:p>
            <a:pPr marL="171450" indent="-171450">
              <a:buFont typeface="Arial" pitchFamily="34" charset="0"/>
              <a:buChar char="•"/>
            </a:pPr>
            <a:r>
              <a:rPr lang="en-NZ" dirty="0" smtClean="0"/>
              <a:t>A partition is a consecutive range of entities possessing the same partition key value. </a:t>
            </a:r>
          </a:p>
          <a:p>
            <a:pPr marL="171450" indent="-171450">
              <a:buFont typeface="Arial" pitchFamily="34" charset="0"/>
              <a:buChar char="•"/>
            </a:pPr>
            <a:r>
              <a:rPr lang="en-NZ" dirty="0" smtClean="0"/>
              <a:t>The partition key is a unique identifier for the partition within a given table, specified by the </a:t>
            </a:r>
            <a:r>
              <a:rPr lang="en-NZ" b="1" dirty="0" err="1" smtClean="0"/>
              <a:t>PartitionKey</a:t>
            </a:r>
            <a:r>
              <a:rPr lang="en-NZ" dirty="0" smtClean="0"/>
              <a:t> property. </a:t>
            </a:r>
          </a:p>
          <a:p>
            <a:pPr marL="384431" lvl="1" indent="-171450">
              <a:buFont typeface="Arial" pitchFamily="34" charset="0"/>
              <a:buChar char="•"/>
            </a:pPr>
            <a:r>
              <a:rPr lang="en-NZ" dirty="0" smtClean="0"/>
              <a:t>The partition key forms the first part of an entity's unique</a:t>
            </a:r>
            <a:r>
              <a:rPr lang="en-NZ" baseline="0" dirty="0" smtClean="0"/>
              <a:t> identifier within the table</a:t>
            </a:r>
            <a:r>
              <a:rPr lang="en-NZ" dirty="0" smtClean="0"/>
              <a:t>.</a:t>
            </a:r>
          </a:p>
          <a:p>
            <a:pPr marL="384431" lvl="1" indent="-171450">
              <a:buFont typeface="Arial" pitchFamily="34" charset="0"/>
              <a:buChar char="•"/>
            </a:pPr>
            <a:r>
              <a:rPr lang="en-NZ" dirty="0" smtClean="0"/>
              <a:t>The partition key may be a string value up to 1 KB in size.</a:t>
            </a:r>
          </a:p>
          <a:p>
            <a:pPr marL="171450" indent="-171450">
              <a:buFont typeface="Arial" pitchFamily="34" charset="0"/>
              <a:buChar char="•"/>
            </a:pPr>
            <a:r>
              <a:rPr lang="en-NZ" dirty="0" smtClean="0"/>
              <a:t>You must include the </a:t>
            </a:r>
            <a:r>
              <a:rPr lang="en-NZ" b="1" dirty="0" err="1" smtClean="0"/>
              <a:t>PartitionKey</a:t>
            </a:r>
            <a:r>
              <a:rPr lang="en-NZ" dirty="0" smtClean="0"/>
              <a:t> property in every insert, update, and delete operation.</a:t>
            </a:r>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http://blogs.msdn.com/b/windowsazurestorage/archive/2010/05/07/understanding-the-scalability-availability-durability-and-billing-of-windows-azure-storage.aspx </a:t>
            </a:r>
          </a:p>
          <a:p>
            <a:r>
              <a:rPr lang="en-US" dirty="0" smtClean="0"/>
              <a:t>http://blogs.msdn.com/b/windowsazurestorage/archive/2010/05/10/windows-azure-storage-abstractions-and-their-scalability-targets.aspx</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Tree>
    <p:extLst>
      <p:ext uri="{BB962C8B-B14F-4D97-AF65-F5344CB8AC3E}">
        <p14:creationId xmlns:p14="http://schemas.microsoft.com/office/powerpoint/2010/main" val="59766851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Objectives</a:t>
            </a:r>
          </a:p>
          <a:p>
            <a:pPr marL="171450" indent="-171450">
              <a:buFont typeface="Arial" pitchFamily="34" charset="0"/>
              <a:buChar char="•"/>
            </a:pPr>
            <a:r>
              <a:rPr lang="en-US" b="0" dirty="0" smtClean="0"/>
              <a:t>Understand The Partition Key</a:t>
            </a:r>
          </a:p>
          <a:p>
            <a:endParaRPr lang="en-US" dirty="0" smtClean="0"/>
          </a:p>
          <a:p>
            <a:r>
              <a:rPr lang="en-US" b="1" dirty="0" smtClean="0"/>
              <a:t>Speaker Notes</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A table's entities are organized by partition. </a:t>
            </a:r>
          </a:p>
          <a:p>
            <a:pPr marL="171450" indent="-171450">
              <a:buFont typeface="Arial" pitchFamily="34" charset="0"/>
              <a:buChar char="•"/>
            </a:pPr>
            <a:r>
              <a:rPr lang="en-NZ" dirty="0" smtClean="0"/>
              <a:t>A partition is a consecutive range of entities possessing the same partition key value. </a:t>
            </a:r>
          </a:p>
          <a:p>
            <a:pPr marL="171450" indent="-171450">
              <a:buFont typeface="Arial" pitchFamily="34" charset="0"/>
              <a:buChar char="•"/>
            </a:pPr>
            <a:r>
              <a:rPr lang="en-NZ" dirty="0" smtClean="0"/>
              <a:t>The partition key is a unique identifier for the partition within a given table, specified by the </a:t>
            </a:r>
            <a:r>
              <a:rPr lang="en-NZ" b="1" dirty="0" err="1" smtClean="0"/>
              <a:t>PartitionKey</a:t>
            </a:r>
            <a:r>
              <a:rPr lang="en-NZ" dirty="0" smtClean="0"/>
              <a:t> property. </a:t>
            </a:r>
          </a:p>
          <a:p>
            <a:pPr marL="384431" lvl="1" indent="-171450">
              <a:buFont typeface="Arial" pitchFamily="34" charset="0"/>
              <a:buChar char="•"/>
            </a:pPr>
            <a:r>
              <a:rPr lang="en-NZ" dirty="0" smtClean="0"/>
              <a:t>The partition key forms the first part of an entity's unique</a:t>
            </a:r>
            <a:r>
              <a:rPr lang="en-NZ" baseline="0" dirty="0" smtClean="0"/>
              <a:t> identifier within the table</a:t>
            </a:r>
            <a:r>
              <a:rPr lang="en-NZ" dirty="0" smtClean="0"/>
              <a:t>.</a:t>
            </a:r>
          </a:p>
          <a:p>
            <a:pPr marL="384431" lvl="1" indent="-171450">
              <a:buFont typeface="Arial" pitchFamily="34" charset="0"/>
              <a:buChar char="•"/>
            </a:pPr>
            <a:r>
              <a:rPr lang="en-NZ" dirty="0" smtClean="0"/>
              <a:t>The partition key may be a string value up to 1 KB in size.</a:t>
            </a:r>
          </a:p>
          <a:p>
            <a:pPr marL="171450" indent="-171450">
              <a:buFont typeface="Arial" pitchFamily="34" charset="0"/>
              <a:buChar char="•"/>
            </a:pPr>
            <a:r>
              <a:rPr lang="en-NZ" dirty="0" smtClean="0"/>
              <a:t>You must include the </a:t>
            </a:r>
            <a:r>
              <a:rPr lang="en-NZ" b="1" dirty="0" err="1" smtClean="0"/>
              <a:t>PartitionKey</a:t>
            </a:r>
            <a:r>
              <a:rPr lang="en-NZ" dirty="0" smtClean="0"/>
              <a:t> property in every insert, update, and delete operation.</a:t>
            </a:r>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http://blogs.msdn.com/b/windowsazurestorage/archive/2010/05/07/understanding-the-scalability-availability-durability-and-billing-of-windows-azure-storage.aspx </a:t>
            </a:r>
          </a:p>
          <a:p>
            <a:r>
              <a:rPr lang="en-US" dirty="0" smtClean="0"/>
              <a:t>http://blogs.msdn.com/b/windowsazurestorage/archive/2010/05/10/windows-azure-storage-abstractions-and-their-scalability-targets.aspx</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Tree>
    <p:extLst>
      <p:ext uri="{BB962C8B-B14F-4D97-AF65-F5344CB8AC3E}">
        <p14:creationId xmlns:p14="http://schemas.microsoft.com/office/powerpoint/2010/main" val="389270148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Tree>
    <p:extLst>
      <p:ext uri="{BB962C8B-B14F-4D97-AF65-F5344CB8AC3E}">
        <p14:creationId xmlns:p14="http://schemas.microsoft.com/office/powerpoint/2010/main" val="410220280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Tree>
    <p:extLst>
      <p:ext uri="{BB962C8B-B14F-4D97-AF65-F5344CB8AC3E}">
        <p14:creationId xmlns:p14="http://schemas.microsoft.com/office/powerpoint/2010/main" val="18481631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Demo 6A)</a:t>
            </a:r>
            <a:r>
              <a:rPr lang="en-US" baseline="0" noProof="0" dirty="0" smtClean="0"/>
              <a:t> The second method in </a:t>
            </a:r>
            <a:r>
              <a:rPr lang="en-US" baseline="0" noProof="0" dirty="0" err="1" smtClean="0"/>
              <a:t>TableDemoTests</a:t>
            </a:r>
            <a:r>
              <a:rPr lang="en-US" baseline="0" noProof="0" dirty="0" smtClean="0"/>
              <a:t>.</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72</a:t>
            </a:fld>
            <a:endParaRPr lang="en-US"/>
          </a:p>
        </p:txBody>
      </p:sp>
    </p:spTree>
    <p:extLst>
      <p:ext uri="{BB962C8B-B14F-4D97-AF65-F5344CB8AC3E}">
        <p14:creationId xmlns:p14="http://schemas.microsoft.com/office/powerpoint/2010/main" val="364683882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a:t>
            </a:r>
          </a:p>
          <a:p>
            <a:endParaRPr lang="en-US" dirty="0" smtClean="0"/>
          </a:p>
          <a:p>
            <a:r>
              <a:rPr lang="en-US" b="1" dirty="0" smtClean="0"/>
              <a:t>Speaker Notes</a:t>
            </a:r>
          </a:p>
          <a:p>
            <a:pPr marL="171450" indent="-171450">
              <a:buFont typeface="Arial" pitchFamily="34" charset="0"/>
              <a:buChar char="•"/>
            </a:pPr>
            <a:r>
              <a:rPr lang="en-NZ" dirty="0" smtClean="0"/>
              <a:t>Within a storage account, a developer may create named tables. </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 </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smtClean="0"/>
              <a:t>http://msdn.microsoft.com/en-us/library/dd573356.aspx</a:t>
            </a:r>
          </a:p>
          <a:p>
            <a:endParaRPr lang="en-NZ"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Tree>
    <p:extLst>
      <p:ext uri="{BB962C8B-B14F-4D97-AF65-F5344CB8AC3E}">
        <p14:creationId xmlns:p14="http://schemas.microsoft.com/office/powerpoint/2010/main" val="357126740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dirty="0" err="1" smtClean="0"/>
              <a:t>StorSimple</a:t>
            </a:r>
            <a:r>
              <a:rPr lang="sv-SE" baseline="0" dirty="0" smtClean="0"/>
              <a:t> is Microsofts offring in Azure </a:t>
            </a:r>
            <a:r>
              <a:rPr lang="en-US" sz="1200" kern="1200" dirty="0" smtClean="0">
                <a:solidFill>
                  <a:schemeClr val="tx1"/>
                </a:solidFill>
                <a:effectLst/>
                <a:latin typeface="+mn-lt"/>
                <a:ea typeface="+mn-ea"/>
                <a:cs typeface="+mn-cs"/>
              </a:rPr>
              <a:t>which offers a unique hybrid cloud storage solution which provides primary storage, archive and disaster recovery. This solution optimizes total storage costs and data protection for enterprises.</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74</a:t>
            </a:fld>
            <a:endParaRPr lang="en-US"/>
          </a:p>
        </p:txBody>
      </p:sp>
    </p:spTree>
    <p:extLst>
      <p:ext uri="{BB962C8B-B14F-4D97-AF65-F5344CB8AC3E}">
        <p14:creationId xmlns:p14="http://schemas.microsoft.com/office/powerpoint/2010/main" val="316467894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defTabSz="888926">
              <a:spcBef>
                <a:spcPts val="1200"/>
              </a:spcBef>
              <a:buFont typeface="Arial" panose="020B0604020202020204" pitchFamily="34" charset="0"/>
              <a:buChar char="•"/>
            </a:pPr>
            <a:r>
              <a:rPr lang="en-US" sz="1200" kern="1200" spc="-100" dirty="0" err="1" smtClean="0">
                <a:solidFill>
                  <a:schemeClr val="bg1">
                    <a:alpha val="99000"/>
                  </a:schemeClr>
                </a:solidFill>
                <a:latin typeface="+mn-lt"/>
                <a:ea typeface="Segoe UI" pitchFamily="34" charset="0"/>
                <a:cs typeface="Segoe UI" pitchFamily="34" charset="0"/>
              </a:rPr>
              <a:t>StorSimple</a:t>
            </a:r>
            <a:r>
              <a:rPr lang="en-US" sz="1200" kern="1200" spc="-100" dirty="0" smtClean="0">
                <a:solidFill>
                  <a:schemeClr val="bg1">
                    <a:alpha val="99000"/>
                  </a:schemeClr>
                </a:solidFill>
                <a:latin typeface="+mn-lt"/>
                <a:ea typeface="Segoe UI" pitchFamily="34" charset="0"/>
                <a:cs typeface="Segoe UI" pitchFamily="34" charset="0"/>
              </a:rPr>
              <a:t> is a unique hybrid cloud storage solution which provides primary storage, archive and disaster recovery.</a:t>
            </a:r>
          </a:p>
          <a:p>
            <a:pPr marL="171450" indent="-171450" defTabSz="888926">
              <a:spcBef>
                <a:spcPts val="1200"/>
              </a:spcBef>
              <a:buFont typeface="Arial" panose="020B0604020202020204" pitchFamily="34" charset="0"/>
              <a:buChar char="•"/>
            </a:pPr>
            <a:r>
              <a:rPr lang="en-US" sz="1200" kern="1200" spc="-100" dirty="0" smtClean="0">
                <a:solidFill>
                  <a:schemeClr val="bg1">
                    <a:alpha val="99000"/>
                  </a:schemeClr>
                </a:solidFill>
                <a:latin typeface="+mn-lt"/>
                <a:ea typeface="Segoe UI" pitchFamily="34" charset="0"/>
                <a:cs typeface="Segoe UI" pitchFamily="34" charset="0"/>
              </a:rPr>
              <a:t>This solution optimizes total storage costs and data protection for enterprises.</a:t>
            </a:r>
          </a:p>
          <a:p>
            <a:endParaRPr lang="sv-SE" dirty="0"/>
          </a:p>
        </p:txBody>
      </p:sp>
      <p:sp>
        <p:nvSpPr>
          <p:cNvPr id="4" name="Slide Number Placeholder 3"/>
          <p:cNvSpPr>
            <a:spLocks noGrp="1"/>
          </p:cNvSpPr>
          <p:nvPr>
            <p:ph type="sldNum" sz="quarter" idx="10"/>
          </p:nvPr>
        </p:nvSpPr>
        <p:spPr/>
        <p:txBody>
          <a:bodyPr/>
          <a:lstStyle/>
          <a:p>
            <a:fld id="{2C52CFDC-D2D5-4B9F-BA75-89F771E01AEB}" type="slidenum">
              <a:rPr lang="en-US" smtClean="0"/>
              <a:t>76</a:t>
            </a:fld>
            <a:endParaRPr lang="en-US"/>
          </a:p>
        </p:txBody>
      </p:sp>
    </p:spTree>
    <p:extLst>
      <p:ext uri="{BB962C8B-B14F-4D97-AF65-F5344CB8AC3E}">
        <p14:creationId xmlns:p14="http://schemas.microsoft.com/office/powerpoint/2010/main" val="2930293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a:t>
            </a:r>
          </a:p>
          <a:p>
            <a:r>
              <a:rPr lang="en-US" b="0" dirty="0" smtClean="0"/>
              <a:t>Understand block</a:t>
            </a:r>
            <a:r>
              <a:rPr lang="en-US" b="0" baseline="0" dirty="0" smtClean="0"/>
              <a:t> </a:t>
            </a:r>
            <a:r>
              <a:rPr lang="en-US" b="0" dirty="0" smtClean="0"/>
              <a:t>blob</a:t>
            </a:r>
          </a:p>
          <a:p>
            <a:endParaRPr lang="en-US" b="0" dirty="0" smtClean="0"/>
          </a:p>
          <a:p>
            <a:r>
              <a:rPr lang="en-US" b="1" dirty="0" smtClean="0"/>
              <a:t>Speaker Notes</a:t>
            </a:r>
          </a:p>
          <a:p>
            <a:endParaRPr lang="en-US" dirty="0" smtClean="0"/>
          </a:p>
          <a:p>
            <a:pPr marL="171450" indent="-171450">
              <a:buFont typeface="Arial" pitchFamily="34" charset="0"/>
              <a:buChar char="•"/>
            </a:pPr>
            <a:r>
              <a:rPr lang="en-NZ" dirty="0" smtClean="0"/>
              <a:t>Block blobs are comprised of blocks, each of which is identified by a block ID. </a:t>
            </a:r>
          </a:p>
          <a:p>
            <a:pPr marL="171450" indent="-171450">
              <a:buFont typeface="Arial" pitchFamily="34" charset="0"/>
              <a:buChar char="•"/>
            </a:pPr>
            <a:r>
              <a:rPr lang="en-NZ" dirty="0" smtClean="0"/>
              <a:t>You create or modify a block blob by uploading a set of blocks and committing them by their block IDs. </a:t>
            </a:r>
          </a:p>
          <a:p>
            <a:pPr marL="384431" lvl="1" indent="-171450">
              <a:buFont typeface="Arial" pitchFamily="34" charset="0"/>
              <a:buChar char="•"/>
            </a:pPr>
            <a:r>
              <a:rPr lang="en-NZ" dirty="0" smtClean="0"/>
              <a:t>If you are uploading a block blob that is no more than 64 MB in size, you can also upload it in its entirety with a single </a:t>
            </a:r>
            <a:r>
              <a:rPr lang="en-NZ" dirty="0" smtClean="0">
                <a:hlinkClick r:id="rId3"/>
              </a:rPr>
              <a:t>Put Blob</a:t>
            </a:r>
            <a:r>
              <a:rPr lang="en-NZ" dirty="0" smtClean="0"/>
              <a:t> operation.</a:t>
            </a:r>
          </a:p>
          <a:p>
            <a:pPr marL="171450" indent="-171450">
              <a:buFont typeface="Arial" pitchFamily="34" charset="0"/>
              <a:buChar char="•"/>
            </a:pPr>
            <a:r>
              <a:rPr lang="en-NZ" dirty="0" smtClean="0"/>
              <a:t>When you upload a block to Microsoft Azure using the </a:t>
            </a:r>
            <a:r>
              <a:rPr lang="en-NZ" dirty="0" smtClean="0">
                <a:hlinkClick r:id="rId4"/>
              </a:rPr>
              <a:t>Put Block</a:t>
            </a:r>
            <a:r>
              <a:rPr lang="en-NZ" dirty="0" smtClean="0"/>
              <a:t> operation, it is associated with the specified block blob, but it does not become part of the blob until you call the </a:t>
            </a:r>
            <a:r>
              <a:rPr lang="en-NZ" dirty="0" smtClean="0">
                <a:hlinkClick r:id="rId5"/>
              </a:rPr>
              <a:t>Put Block List</a:t>
            </a:r>
            <a:r>
              <a:rPr lang="en-NZ" dirty="0" smtClean="0"/>
              <a:t> operation and include the block's ID. </a:t>
            </a:r>
          </a:p>
          <a:p>
            <a:pPr marL="384431" lvl="1" indent="-171450">
              <a:buFont typeface="Arial" pitchFamily="34" charset="0"/>
              <a:buChar char="•"/>
            </a:pPr>
            <a:r>
              <a:rPr lang="en-NZ" dirty="0" smtClean="0"/>
              <a:t>The block remains in an uncommitted state until it is specifically committed. Writing to a block blob is thus always a two-step process.</a:t>
            </a:r>
          </a:p>
          <a:p>
            <a:pPr marL="171450" indent="-171450">
              <a:buFont typeface="Arial" pitchFamily="34" charset="0"/>
              <a:buChar char="•"/>
            </a:pPr>
            <a:r>
              <a:rPr lang="en-NZ" dirty="0" smtClean="0"/>
              <a:t>Each block can be a maximum of 4 MB in size. The maximum size for a block blob in version 2009-09-19 is 200 GB, or up to 50,000 blocks.</a:t>
            </a:r>
          </a:p>
          <a:p>
            <a:pPr marL="0" indent="0">
              <a:buFont typeface="Arial" pitchFamily="34" charset="0"/>
              <a:buNone/>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Tree>
    <p:extLst>
      <p:ext uri="{BB962C8B-B14F-4D97-AF65-F5344CB8AC3E}">
        <p14:creationId xmlns:p14="http://schemas.microsoft.com/office/powerpoint/2010/main" val="361251451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4/15/2016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80</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a:t>
            </a:r>
          </a:p>
          <a:p>
            <a:r>
              <a:rPr lang="en-US" b="0" dirty="0" smtClean="0"/>
              <a:t>Understand page blob</a:t>
            </a:r>
          </a:p>
          <a:p>
            <a:endParaRPr lang="en-US" b="0" dirty="0" smtClean="0"/>
          </a:p>
          <a:p>
            <a:r>
              <a:rPr lang="en-US" b="1" dirty="0" smtClean="0"/>
              <a:t>Speaker Notes</a:t>
            </a:r>
          </a:p>
          <a:p>
            <a:pPr marL="0" indent="0">
              <a:buFont typeface="Arial" pitchFamily="34" charset="0"/>
              <a:buNone/>
            </a:pPr>
            <a:endParaRPr lang="en-NZ" baseline="0" dirty="0" smtClean="0"/>
          </a:p>
          <a:p>
            <a:pPr marL="171450" indent="-171450">
              <a:buFont typeface="Arial" pitchFamily="34" charset="0"/>
              <a:buChar char="•"/>
            </a:pPr>
            <a:r>
              <a:rPr lang="en-NZ" dirty="0" smtClean="0"/>
              <a:t>Page blobs are a collection of pages. </a:t>
            </a:r>
          </a:p>
          <a:p>
            <a:pPr marL="384431" lvl="1" indent="-171450">
              <a:buFont typeface="Arial" pitchFamily="34" charset="0"/>
              <a:buChar char="•"/>
            </a:pPr>
            <a:r>
              <a:rPr lang="en-NZ" dirty="0" smtClean="0"/>
              <a:t>A page is a range of data that is identified by its offset from the start of the blob. </a:t>
            </a:r>
          </a:p>
          <a:p>
            <a:pPr marL="171450" indent="-171450">
              <a:buFont typeface="Arial" pitchFamily="34" charset="0"/>
              <a:buChar char="•"/>
            </a:pPr>
            <a:r>
              <a:rPr lang="en-NZ" dirty="0" smtClean="0"/>
              <a:t>To create a page blob, you initialize the page blob by calling </a:t>
            </a:r>
            <a:r>
              <a:rPr lang="en-NZ" dirty="0" smtClean="0">
                <a:hlinkClick r:id="rId3"/>
              </a:rPr>
              <a:t>Put Blob</a:t>
            </a:r>
            <a:r>
              <a:rPr lang="en-NZ" dirty="0" smtClean="0"/>
              <a:t> and specifying its maximum size. </a:t>
            </a:r>
          </a:p>
          <a:p>
            <a:pPr marL="171450" indent="-171450">
              <a:buFont typeface="Arial" pitchFamily="34" charset="0"/>
              <a:buChar char="•"/>
            </a:pPr>
            <a:r>
              <a:rPr lang="en-NZ" dirty="0" smtClean="0"/>
              <a:t>To add content to or update a page blob, you call the </a:t>
            </a:r>
            <a:r>
              <a:rPr lang="en-NZ" dirty="0" smtClean="0">
                <a:hlinkClick r:id="rId4"/>
              </a:rPr>
              <a:t>Put Page</a:t>
            </a:r>
            <a:r>
              <a:rPr lang="en-NZ" dirty="0" smtClean="0"/>
              <a:t> operation to modify a page or range of pages by specifying an offset and range. All pages must align 512-byte page boundaries.</a:t>
            </a:r>
          </a:p>
          <a:p>
            <a:pPr marL="384431" lvl="1" indent="-171450">
              <a:buFont typeface="Arial" pitchFamily="34" charset="0"/>
              <a:buChar char="•"/>
            </a:pPr>
            <a:r>
              <a:rPr lang="en-NZ" dirty="0" smtClean="0"/>
              <a:t>Unlike writes to block blobs, writes to page blobs happen in-place and are immediately committed to the blob.</a:t>
            </a:r>
          </a:p>
          <a:p>
            <a:pPr marL="171450" indent="-171450">
              <a:buFont typeface="Arial" pitchFamily="34" charset="0"/>
              <a:buChar char="•"/>
            </a:pPr>
            <a:r>
              <a:rPr lang="en-NZ" dirty="0" smtClean="0"/>
              <a:t>The maximum size for a page blob is 1 TB. </a:t>
            </a:r>
          </a:p>
          <a:p>
            <a:pPr marL="384431" lvl="1" indent="-171450">
              <a:buFont typeface="Arial" pitchFamily="34" charset="0"/>
              <a:buChar char="•"/>
            </a:pPr>
            <a:r>
              <a:rPr lang="en-NZ" dirty="0" smtClean="0"/>
              <a:t>A page written to a page blob may be up to 1 TB in size</a:t>
            </a:r>
            <a:r>
              <a:rPr lang="en-NZ" baseline="0" dirty="0" smtClean="0"/>
              <a:t> but will typically be much smaller</a:t>
            </a:r>
            <a:endParaRPr lang="en-NZ" dirty="0" smtClean="0"/>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Tree>
    <p:extLst>
      <p:ext uri="{BB962C8B-B14F-4D97-AF65-F5344CB8AC3E}">
        <p14:creationId xmlns:p14="http://schemas.microsoft.com/office/powerpoint/2010/main" val="288388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pPr marL="171450" indent="-171450">
              <a:buFont typeface="Arial" pitchFamily="34" charset="0"/>
              <a:buChar char="•"/>
            </a:pPr>
            <a:r>
              <a:rPr lang="en-NZ" dirty="0" smtClean="0"/>
              <a:t>The Blob service provides storage for entities, such as binary files and text files. </a:t>
            </a:r>
          </a:p>
          <a:p>
            <a:pPr marL="171450" indent="-171450">
              <a:buFont typeface="Arial" pitchFamily="34" charset="0"/>
              <a:buChar char="•"/>
            </a:pPr>
            <a:r>
              <a:rPr lang="en-NZ" dirty="0" smtClean="0"/>
              <a:t>The REST API for the Blob service exposes two resources: </a:t>
            </a:r>
          </a:p>
          <a:p>
            <a:pPr marL="384431" lvl="1" indent="-171450">
              <a:buFont typeface="Arial" pitchFamily="34" charset="0"/>
              <a:buChar char="•"/>
            </a:pPr>
            <a:r>
              <a:rPr lang="en-NZ" dirty="0" smtClean="0"/>
              <a:t>Containers </a:t>
            </a:r>
          </a:p>
          <a:p>
            <a:pPr marL="384431" lvl="1" indent="-171450">
              <a:buFont typeface="Arial" pitchFamily="34" charset="0"/>
              <a:buChar char="•"/>
            </a:pPr>
            <a:r>
              <a:rPr lang="en-NZ" dirty="0" smtClean="0"/>
              <a:t>Blobs. </a:t>
            </a:r>
          </a:p>
          <a:p>
            <a:pPr marL="384431" lvl="1" indent="-171450">
              <a:buFont typeface="Arial" pitchFamily="34" charset="0"/>
              <a:buChar char="•"/>
            </a:pPr>
            <a:r>
              <a:rPr lang="en-NZ" dirty="0" smtClean="0"/>
              <a:t>A container is a set of blobs; every blob must belong to a container. </a:t>
            </a:r>
          </a:p>
          <a:p>
            <a:pPr marL="171450" lvl="0" indent="-171450">
              <a:buFont typeface="Arial" pitchFamily="34" charset="0"/>
              <a:buChar char="•"/>
            </a:pPr>
            <a:r>
              <a:rPr lang="en-NZ" dirty="0" smtClean="0"/>
              <a:t>The Blob service defines two types of blobs:</a:t>
            </a:r>
          </a:p>
          <a:p>
            <a:pPr marL="384431" lvl="1" indent="-171450">
              <a:buFont typeface="Arial" pitchFamily="34" charset="0"/>
              <a:buChar char="•"/>
            </a:pPr>
            <a:r>
              <a:rPr lang="en-NZ" dirty="0" smtClean="0"/>
              <a:t>Block blobs, which are optimized for streaming. </a:t>
            </a:r>
          </a:p>
          <a:p>
            <a:pPr marL="384431" lvl="1" indent="-171450">
              <a:buFont typeface="Arial" pitchFamily="34" charset="0"/>
              <a:buChar char="•"/>
            </a:pPr>
            <a:r>
              <a:rPr lang="en-NZ" dirty="0" smtClean="0"/>
              <a:t>Page blobs, which are optimized for random read/write operations and which provide the ability to write to a range of bytes in a blob. </a:t>
            </a:r>
          </a:p>
          <a:p>
            <a:pPr marL="171450" lvl="0" indent="-171450">
              <a:buFont typeface="Arial" pitchFamily="34" charset="0"/>
              <a:buChar char="•"/>
            </a:pPr>
            <a:endParaRPr lang="en-NZ" dirty="0" smtClean="0"/>
          </a:p>
          <a:p>
            <a:pPr marL="171450" lvl="0" indent="-171450">
              <a:buFont typeface="Arial" pitchFamily="34" charset="0"/>
              <a:buChar char="•"/>
            </a:pPr>
            <a:r>
              <a:rPr lang="en-NZ" dirty="0" smtClean="0"/>
              <a:t>Blobs can be read by calling the </a:t>
            </a:r>
            <a:r>
              <a:rPr lang="en-NZ" dirty="0" smtClean="0">
                <a:hlinkClick r:id="rId3"/>
              </a:rPr>
              <a:t>Get Blob</a:t>
            </a:r>
            <a:r>
              <a:rPr lang="en-NZ" dirty="0" smtClean="0"/>
              <a:t> operation. A client may read the entire blob, or an arbitrary range of bytes. </a:t>
            </a:r>
          </a:p>
          <a:p>
            <a:pPr marL="171450" lvl="0" indent="-171450">
              <a:buFont typeface="Arial" pitchFamily="34" charset="0"/>
              <a:buChar char="•"/>
            </a:pPr>
            <a:endParaRPr lang="en-NZ" dirty="0" smtClean="0"/>
          </a:p>
          <a:p>
            <a:pPr marL="171450" lvl="0" indent="-171450">
              <a:buFont typeface="Arial" pitchFamily="34" charset="0"/>
              <a:buChar char="•"/>
            </a:pPr>
            <a:r>
              <a:rPr lang="en-NZ" dirty="0" smtClean="0"/>
              <a:t>Block blobs less than or equal to 64 MB in size can be uploaded by calling the </a:t>
            </a:r>
            <a:r>
              <a:rPr lang="en-NZ" dirty="0" smtClean="0">
                <a:hlinkClick r:id="rId4"/>
              </a:rPr>
              <a:t>Put Blob</a:t>
            </a:r>
            <a:r>
              <a:rPr lang="en-NZ" dirty="0" smtClean="0"/>
              <a:t> operation. </a:t>
            </a:r>
          </a:p>
          <a:p>
            <a:pPr marL="171450" lvl="0" indent="-171450">
              <a:buFont typeface="Arial" pitchFamily="34" charset="0"/>
              <a:buChar char="•"/>
            </a:pPr>
            <a:r>
              <a:rPr lang="en-NZ" dirty="0" smtClean="0"/>
              <a:t>Block blobs larger than 64 MB must be uploaded as a set of blocks, each of which must be less than or equal to 4 MB in size. </a:t>
            </a:r>
            <a:br>
              <a:rPr lang="en-NZ" dirty="0" smtClean="0"/>
            </a:br>
            <a:endParaRPr lang="en-NZ" dirty="0" smtClean="0"/>
          </a:p>
          <a:p>
            <a:pPr marL="171450" lvl="0" indent="-171450">
              <a:buFont typeface="Arial" pitchFamily="34" charset="0"/>
              <a:buChar char="•"/>
            </a:pPr>
            <a:r>
              <a:rPr lang="en-NZ" dirty="0" smtClean="0"/>
              <a:t>Page blobs are created and initialized with a maximum size with a call to </a:t>
            </a:r>
            <a:r>
              <a:rPr lang="en-NZ" dirty="0" smtClean="0">
                <a:hlinkClick r:id="rId4"/>
              </a:rPr>
              <a:t>Put Blob</a:t>
            </a:r>
            <a:r>
              <a:rPr lang="en-NZ" dirty="0" smtClean="0"/>
              <a:t>. </a:t>
            </a:r>
          </a:p>
          <a:p>
            <a:pPr marL="171450" lvl="0" indent="-171450">
              <a:buFont typeface="Arial" pitchFamily="34" charset="0"/>
              <a:buChar char="•"/>
            </a:pPr>
            <a:r>
              <a:rPr lang="en-NZ" dirty="0" smtClean="0"/>
              <a:t>To write content to a page blob, you call the </a:t>
            </a:r>
            <a:r>
              <a:rPr lang="en-NZ" dirty="0" smtClean="0">
                <a:hlinkClick r:id="rId5"/>
              </a:rPr>
              <a:t>Put Page</a:t>
            </a:r>
            <a:r>
              <a:rPr lang="en-NZ" dirty="0" smtClean="0"/>
              <a:t> operation. The maximum size currently supported for a page blob is 1 TB.</a:t>
            </a:r>
          </a:p>
          <a:p>
            <a:endParaRPr lang="en-US" b="1" dirty="0" smtClean="0"/>
          </a:p>
          <a:p>
            <a:r>
              <a:rPr lang="en-US" b="1" dirty="0" smtClean="0"/>
              <a:t>Notes</a:t>
            </a:r>
          </a:p>
          <a:p>
            <a:r>
              <a:rPr lang="en-US" dirty="0" smtClean="0"/>
              <a:t>http://msdn.microsoft.com/en-us/library/dd573356.aspx</a:t>
            </a:r>
          </a:p>
          <a:p>
            <a:r>
              <a:rPr lang="en-NZ" dirty="0" smtClean="0"/>
              <a:t>Using the REST API for the Blob service, developers can create a hierarchical namespace similar to a file system. 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i="1" dirty="0" smtClean="0"/>
              <a:t>MyGroup/</a:t>
            </a:r>
            <a:r>
              <a:rPr lang="en-NZ" dirty="0" smtClean="0"/>
              <a:t>.</a:t>
            </a:r>
            <a:endParaRPr lang="en-US" dirty="0" smtClean="0"/>
          </a:p>
        </p:txBody>
      </p:sp>
      <p:sp>
        <p:nvSpPr>
          <p:cNvPr id="6" name="Slide Number Placeholder 5"/>
          <p:cNvSpPr>
            <a:spLocks noGrp="1"/>
          </p:cNvSpPr>
          <p:nvPr>
            <p:ph type="sldNum" sz="quarter" idx="11"/>
          </p:nvPr>
        </p:nvSpPr>
        <p:spPr/>
        <p:txBody>
          <a:bodyPr/>
          <a:lstStyle/>
          <a:p>
            <a:fld id="{8B263312-38AA-4E1E-B2B5-0F8F122B24FE}" type="slidenum">
              <a:rPr lang="en-US" smtClean="0"/>
              <a:pPr/>
              <a:t>11</a:t>
            </a:fld>
            <a:endParaRPr lang="en-US" dirty="0"/>
          </a:p>
        </p:txBody>
      </p:sp>
    </p:spTree>
    <p:extLst>
      <p:ext uri="{BB962C8B-B14F-4D97-AF65-F5344CB8AC3E}">
        <p14:creationId xmlns:p14="http://schemas.microsoft.com/office/powerpoint/2010/main" val="32029482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image" Target="../media/image12.emf"/></Relationships>
</file>

<file path=ppt/slides/_rels/slide2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8.xml"/><Relationship Id="rId5" Type="http://schemas.openxmlformats.org/officeDocument/2006/relationships/image" Target="../media/image12.emf"/><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8.xml"/><Relationship Id="rId5" Type="http://schemas.openxmlformats.org/officeDocument/2006/relationships/image" Target="../media/image12.emf"/><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5.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8.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9.xml"/><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0.xml"/><Relationship Id="rId1" Type="http://schemas.openxmlformats.org/officeDocument/2006/relationships/slideLayout" Target="../slideLayouts/slideLayout29.xml"/><Relationship Id="rId4" Type="http://schemas.openxmlformats.org/officeDocument/2006/relationships/image" Target="../media/image23.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Azure Data Storage</a:t>
            </a:r>
            <a:endParaRPr lang="en-US" dirty="0"/>
          </a:p>
        </p:txBody>
      </p:sp>
      <p:sp>
        <p:nvSpPr>
          <p:cNvPr id="3" name="Text Placeholder 2"/>
          <p:cNvSpPr>
            <a:spLocks noGrp="1"/>
          </p:cNvSpPr>
          <p:nvPr>
            <p:ph type="body" sz="quarter" idx="10"/>
          </p:nvPr>
        </p:nvSpPr>
        <p:spPr/>
        <p:txBody>
          <a:bodyPr/>
          <a:lstStyle/>
          <a:p>
            <a:r>
              <a:rPr lang="en-US" dirty="0" err="1" smtClean="0"/>
              <a:t>Thiago</a:t>
            </a:r>
            <a:r>
              <a:rPr lang="en-US" dirty="0" smtClean="0"/>
              <a:t> </a:t>
            </a:r>
            <a:r>
              <a:rPr lang="en-US" dirty="0" err="1" smtClean="0"/>
              <a:t>Custodio</a:t>
            </a:r>
            <a:endParaRPr lang="en-US" dirty="0" smtClean="0"/>
          </a:p>
          <a:p>
            <a:endParaRPr lang="en-US" dirty="0" smtClean="0"/>
          </a:p>
          <a:p>
            <a:r>
              <a:rPr lang="en-US" dirty="0" smtClean="0"/>
              <a:t>twitter.com/</a:t>
            </a:r>
            <a:r>
              <a:rPr lang="en-US" dirty="0" err="1" smtClean="0"/>
              <a:t>thdotnet</a:t>
            </a:r>
            <a:r>
              <a:rPr lang="en-US" dirty="0" smtClean="0"/>
              <a:t> </a:t>
            </a:r>
          </a:p>
          <a:p>
            <a:r>
              <a:rPr lang="en-US" dirty="0" smtClean="0"/>
              <a:t>github.com/</a:t>
            </a:r>
            <a:r>
              <a:rPr lang="en-US" dirty="0" err="1" smtClean="0"/>
              <a:t>thdotnet</a:t>
            </a:r>
            <a:r>
              <a:rPr lang="en-US" dirty="0" smtClean="0"/>
              <a:t> </a:t>
            </a:r>
          </a:p>
          <a:p>
            <a:r>
              <a:rPr lang="en-US" dirty="0" smtClean="0"/>
              <a:t>thiagocustodio.azurewebsites.net</a:t>
            </a: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smtClean="0"/>
              <a:t>Page Blob</a:t>
            </a:r>
            <a:endParaRPr lang="en-US" dirty="0"/>
          </a:p>
        </p:txBody>
      </p:sp>
      <p:sp>
        <p:nvSpPr>
          <p:cNvPr id="2" name="Content Placeholder 1"/>
          <p:cNvSpPr>
            <a:spLocks noGrp="1"/>
          </p:cNvSpPr>
          <p:nvPr>
            <p:ph sz="quarter" idx="10"/>
          </p:nvPr>
        </p:nvSpPr>
        <p:spPr/>
        <p:txBody>
          <a:bodyPr/>
          <a:lstStyle/>
          <a:p>
            <a:pPr marL="0" indent="0" defTabSz="914099" fontAlgn="base">
              <a:spcAft>
                <a:spcPts val="1200"/>
              </a:spcAft>
              <a:buNone/>
            </a:pPr>
            <a:r>
              <a:rPr lang="en-US" sz="3200" dirty="0"/>
              <a:t>Targeted at random read/write </a:t>
            </a:r>
            <a:r>
              <a:rPr lang="en-US" sz="3200" dirty="0" smtClean="0"/>
              <a:t>workloads</a:t>
            </a:r>
          </a:p>
          <a:p>
            <a:pPr marL="0" indent="0" defTabSz="914099" fontAlgn="base">
              <a:spcAft>
                <a:spcPts val="1200"/>
              </a:spcAft>
              <a:buNone/>
            </a:pPr>
            <a:r>
              <a:rPr lang="en-US" sz="3200" dirty="0" smtClean="0"/>
              <a:t>Each </a:t>
            </a:r>
            <a:r>
              <a:rPr lang="en-US" sz="3200" dirty="0"/>
              <a:t>blob consists of an array of pages </a:t>
            </a:r>
          </a:p>
          <a:p>
            <a:pPr marL="0" indent="0" defTabSz="914099" fontAlgn="base">
              <a:spcAft>
                <a:spcPts val="1200"/>
              </a:spcAft>
              <a:buNone/>
            </a:pPr>
            <a:r>
              <a:rPr lang="en-US" sz="3200" dirty="0"/>
              <a:t>Each page is identified by its offset from the start of the blob</a:t>
            </a:r>
          </a:p>
          <a:p>
            <a:pPr marL="0" indent="0" defTabSz="914099" fontAlgn="base">
              <a:spcAft>
                <a:spcPts val="1200"/>
              </a:spcAft>
              <a:buNone/>
            </a:pPr>
            <a:r>
              <a:rPr lang="en-US" sz="3200" dirty="0"/>
              <a:t>Size limit 1TB per blob</a:t>
            </a:r>
          </a:p>
          <a:p>
            <a:pPr marL="0" indent="0" defTabSz="914099" fontAlgn="base">
              <a:spcAft>
                <a:spcPts val="1200"/>
              </a:spcAft>
              <a:buNone/>
            </a:pPr>
            <a:r>
              <a:rPr lang="en-US" sz="3200" dirty="0"/>
              <a:t>Optimistic or Pessimistic (locking) concurrency via </a:t>
            </a:r>
            <a:r>
              <a:rPr lang="en-US" sz="3200" dirty="0" smtClean="0"/>
              <a:t>leases</a:t>
            </a:r>
            <a:endParaRPr lang="en-US" sz="3200" dirty="0"/>
          </a:p>
        </p:txBody>
      </p:sp>
    </p:spTree>
    <p:extLst>
      <p:ext uri="{BB962C8B-B14F-4D97-AF65-F5344CB8AC3E}">
        <p14:creationId xmlns:p14="http://schemas.microsoft.com/office/powerpoint/2010/main" val="3273930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lstStyle/>
          <a:p>
            <a:r>
              <a:rPr lang="en-US" dirty="0" smtClean="0"/>
              <a:t>Blob Storage Concepts</a:t>
            </a:r>
            <a:endParaRPr lang="en-US" dirty="0"/>
          </a:p>
        </p:txBody>
      </p:sp>
      <p:sp>
        <p:nvSpPr>
          <p:cNvPr id="66" name="Rounded Rectangle 65"/>
          <p:cNvSpPr/>
          <p:nvPr/>
        </p:nvSpPr>
        <p:spPr>
          <a:xfrm>
            <a:off x="6160441" y="1803399"/>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Blob</a:t>
            </a:r>
          </a:p>
        </p:txBody>
      </p:sp>
      <p:sp>
        <p:nvSpPr>
          <p:cNvPr id="69" name="Rounded Rectangle 68"/>
          <p:cNvSpPr/>
          <p:nvPr/>
        </p:nvSpPr>
        <p:spPr>
          <a:xfrm>
            <a:off x="3587136" y="1803400"/>
            <a:ext cx="2444678"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Container</a:t>
            </a:r>
          </a:p>
        </p:txBody>
      </p:sp>
      <p:sp>
        <p:nvSpPr>
          <p:cNvPr id="72" name="Rounded Rectangle 71"/>
          <p:cNvSpPr/>
          <p:nvPr/>
        </p:nvSpPr>
        <p:spPr>
          <a:xfrm>
            <a:off x="1081963" y="1803400"/>
            <a:ext cx="2361146"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sp>
        <p:nvSpPr>
          <p:cNvPr id="100" name="Rectangle 99"/>
          <p:cNvSpPr/>
          <p:nvPr/>
        </p:nvSpPr>
        <p:spPr bwMode="auto">
          <a:xfrm>
            <a:off x="175223" y="1136378"/>
            <a:ext cx="9791004" cy="457200"/>
          </a:xfrm>
          <a:prstGeom prst="rect">
            <a:avLst/>
          </a:prstGeom>
          <a:no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defTabSz="914061" fontAlgn="base">
              <a:spcBef>
                <a:spcPct val="0"/>
              </a:spcBef>
              <a:spcAft>
                <a:spcPct val="0"/>
              </a:spcAft>
            </a:pPr>
            <a:r>
              <a:rPr lang="en-US" sz="2000" dirty="0">
                <a:solidFill>
                  <a:srgbClr val="FFFFFF">
                    <a:alpha val="99000"/>
                  </a:srgbClr>
                </a:solidFill>
                <a:latin typeface="Consolas" pitchFamily="49" charset="0"/>
                <a:cs typeface="Consolas" pitchFamily="49" charset="0"/>
              </a:rPr>
              <a:t>http</a:t>
            </a:r>
            <a:r>
              <a:rPr lang="en-US" sz="2000" dirty="0" smtClean="0">
                <a:solidFill>
                  <a:srgbClr val="FFFFFF">
                    <a:alpha val="99000"/>
                  </a:srgbClr>
                </a:solidFill>
                <a:latin typeface="Consolas" pitchFamily="49" charset="0"/>
                <a:cs typeface="Consolas" pitchFamily="49" charset="0"/>
              </a:rPr>
              <a:t>://{account}.</a:t>
            </a:r>
            <a:r>
              <a:rPr lang="en-US" sz="2000" i="1" dirty="0" smtClean="0">
                <a:solidFill>
                  <a:srgbClr val="FFFFFF">
                    <a:alpha val="99000"/>
                  </a:srgbClr>
                </a:solidFill>
                <a:latin typeface="Consolas" pitchFamily="49" charset="0"/>
                <a:cs typeface="Consolas" pitchFamily="49" charset="0"/>
              </a:rPr>
              <a:t>blob.core.windows.net</a:t>
            </a:r>
            <a:r>
              <a:rPr lang="en-US" sz="2000" dirty="0">
                <a:solidFill>
                  <a:srgbClr val="FFFFFF">
                    <a:alpha val="99000"/>
                  </a:srgbClr>
                </a:solidFill>
                <a:latin typeface="Consolas" pitchFamily="49" charset="0"/>
                <a:cs typeface="Consolas" pitchFamily="49" charset="0"/>
              </a:rPr>
              <a:t>/{</a:t>
            </a:r>
            <a:r>
              <a:rPr lang="en-US" sz="2000" dirty="0" smtClean="0">
                <a:solidFill>
                  <a:srgbClr val="FFFFFF">
                    <a:alpha val="99000"/>
                  </a:srgbClr>
                </a:solidFill>
                <a:latin typeface="Consolas" pitchFamily="49" charset="0"/>
                <a:cs typeface="Consolas" pitchFamily="49" charset="0"/>
              </a:rPr>
              <a:t>container</a:t>
            </a:r>
            <a:r>
              <a:rPr lang="en-US" sz="2000" dirty="0">
                <a:solidFill>
                  <a:srgbClr val="FFFFFF">
                    <a:alpha val="99000"/>
                  </a:srgbClr>
                </a:solidFill>
                <a:latin typeface="Consolas" pitchFamily="49" charset="0"/>
                <a:cs typeface="Consolas" pitchFamily="49" charset="0"/>
              </a:rPr>
              <a:t>}</a:t>
            </a:r>
            <a:r>
              <a:rPr lang="en-US" sz="2000" dirty="0" smtClean="0">
                <a:solidFill>
                  <a:srgbClr val="FFFFFF">
                    <a:alpha val="99000"/>
                  </a:srgbClr>
                </a:solidFill>
                <a:latin typeface="Consolas" pitchFamily="49" charset="0"/>
                <a:cs typeface="Consolas" pitchFamily="49" charset="0"/>
              </a:rPr>
              <a:t>/{blobname</a:t>
            </a:r>
            <a:r>
              <a:rPr lang="en-US" sz="2000" dirty="0">
                <a:solidFill>
                  <a:srgbClr val="FFFFFF">
                    <a:alpha val="99000"/>
                  </a:srgbClr>
                </a:solidFill>
                <a:latin typeface="Consolas" pitchFamily="49" charset="0"/>
                <a:cs typeface="Consolas" pitchFamily="49" charset="0"/>
              </a:rPr>
              <a:t>}</a:t>
            </a:r>
          </a:p>
        </p:txBody>
      </p:sp>
      <p:sp>
        <p:nvSpPr>
          <p:cNvPr id="101" name="Down Arrow 100"/>
          <p:cNvSpPr/>
          <p:nvPr/>
        </p:nvSpPr>
        <p:spPr bwMode="auto">
          <a:xfrm rot="10800000">
            <a:off x="1700188" y="1507751"/>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2" name="Down Arrow 101"/>
          <p:cNvSpPr/>
          <p:nvPr/>
        </p:nvSpPr>
        <p:spPr bwMode="auto">
          <a:xfrm rot="12917701">
            <a:off x="5550609" y="1469990"/>
            <a:ext cx="302165" cy="46248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5" name="Rounded Rectangle 104"/>
          <p:cNvSpPr/>
          <p:nvPr/>
        </p:nvSpPr>
        <p:spPr>
          <a:xfrm>
            <a:off x="8492219" y="1803400"/>
            <a:ext cx="2380749" cy="429606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algn="ctr" defTabSz="1555685">
              <a:lnSpc>
                <a:spcPct val="90000"/>
              </a:lnSpc>
              <a:spcBef>
                <a:spcPct val="0"/>
              </a:spcBef>
              <a:spcAft>
                <a:spcPct val="35000"/>
              </a:spcAft>
            </a:pPr>
            <a:r>
              <a:rPr lang="en-US" sz="2800" dirty="0" smtClean="0">
                <a:solidFill>
                  <a:srgbClr val="595959">
                    <a:alpha val="98824"/>
                  </a:srgbClr>
                </a:solidFill>
                <a:latin typeface="Segoe UI Light" pitchFamily="34" charset="0"/>
              </a:rPr>
              <a:t>Pages/Blocks</a:t>
            </a:r>
            <a:endParaRPr lang="en-US" sz="2800" dirty="0">
              <a:solidFill>
                <a:srgbClr val="595959">
                  <a:alpha val="98824"/>
                </a:srgbClr>
              </a:solidFill>
              <a:latin typeface="Segoe UI Light" pitchFamily="34" charset="0"/>
            </a:endParaRPr>
          </a:p>
        </p:txBody>
      </p:sp>
      <p:sp>
        <p:nvSpPr>
          <p:cNvPr id="103" name="Down Arrow 102"/>
          <p:cNvSpPr/>
          <p:nvPr/>
        </p:nvSpPr>
        <p:spPr bwMode="auto">
          <a:xfrm rot="12330302">
            <a:off x="7722944" y="1493579"/>
            <a:ext cx="302165" cy="387925"/>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cxnSp>
        <p:nvCxnSpPr>
          <p:cNvPr id="4" name="Straight Connector 3"/>
          <p:cNvCxnSpPr/>
          <p:nvPr/>
        </p:nvCxnSpPr>
        <p:spPr>
          <a:xfrm>
            <a:off x="2858809" y="4551219"/>
            <a:ext cx="1537854" cy="101830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2848419" y="3647209"/>
            <a:ext cx="1496291" cy="104948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1519558" y="423065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chemeClr val="lt1">
                    <a:alpha val="99000"/>
                  </a:schemeClr>
                </a:solidFill>
              </a:rPr>
              <a:t>contoso</a:t>
            </a:r>
            <a:endParaRPr lang="en-US" sz="2000" dirty="0">
              <a:solidFill>
                <a:schemeClr val="lt1">
                  <a:alpha val="99000"/>
                </a:schemeClr>
              </a:solidFill>
            </a:endParaRPr>
          </a:p>
        </p:txBody>
      </p:sp>
      <p:cxnSp>
        <p:nvCxnSpPr>
          <p:cNvPr id="119" name="Straight Connector 118"/>
          <p:cNvCxnSpPr/>
          <p:nvPr/>
        </p:nvCxnSpPr>
        <p:spPr>
          <a:xfrm>
            <a:off x="5456536" y="5434445"/>
            <a:ext cx="102870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5383801" y="3709555"/>
            <a:ext cx="1273463" cy="66501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5383800" y="3086100"/>
            <a:ext cx="1195386" cy="758536"/>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7888010" y="4239491"/>
            <a:ext cx="1589809" cy="904008"/>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a:endCxn id="111" idx="1"/>
          </p:cNvCxnSpPr>
          <p:nvPr/>
        </p:nvCxnSpPr>
        <p:spPr>
          <a:xfrm flipV="1">
            <a:off x="7877618" y="3737075"/>
            <a:ext cx="1011020" cy="6686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6467854" y="2773645"/>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PIC01.JPG</a:t>
            </a:r>
          </a:p>
        </p:txBody>
      </p:sp>
      <p:sp>
        <p:nvSpPr>
          <p:cNvPr id="111" name="Rounded Rectangle 18"/>
          <p:cNvSpPr/>
          <p:nvPr/>
        </p:nvSpPr>
        <p:spPr>
          <a:xfrm>
            <a:off x="8888639" y="3385646"/>
            <a:ext cx="1585469" cy="70285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5" name="Rectangle 114"/>
          <p:cNvSpPr/>
          <p:nvPr/>
        </p:nvSpPr>
        <p:spPr>
          <a:xfrm>
            <a:off x="8888429" y="452087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7" name="Rectangle 116"/>
          <p:cNvSpPr/>
          <p:nvPr/>
        </p:nvSpPr>
        <p:spPr>
          <a:xfrm>
            <a:off x="6467853" y="3916648"/>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PIC02.JPG</a:t>
            </a:r>
          </a:p>
        </p:txBody>
      </p:sp>
      <p:sp>
        <p:nvSpPr>
          <p:cNvPr id="79" name="Rectangle 78"/>
          <p:cNvSpPr/>
          <p:nvPr/>
        </p:nvSpPr>
        <p:spPr>
          <a:xfrm>
            <a:off x="4083070" y="3383250"/>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images</a:t>
            </a:r>
          </a:p>
        </p:txBody>
      </p:sp>
      <p:sp>
        <p:nvSpPr>
          <p:cNvPr id="98" name="Rounded Rectangle 97"/>
          <p:cNvSpPr/>
          <p:nvPr/>
        </p:nvSpPr>
        <p:spPr>
          <a:xfrm>
            <a:off x="6467854" y="507805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VID1.AVI</a:t>
            </a:r>
          </a:p>
        </p:txBody>
      </p:sp>
      <p:sp>
        <p:nvSpPr>
          <p:cNvPr id="92" name="Rectangle 91"/>
          <p:cNvSpPr/>
          <p:nvPr/>
        </p:nvSpPr>
        <p:spPr>
          <a:xfrm>
            <a:off x="4083071" y="5078059"/>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videos</a:t>
            </a:r>
          </a:p>
        </p:txBody>
      </p:sp>
    </p:spTree>
    <p:extLst>
      <p:ext uri="{BB962C8B-B14F-4D97-AF65-F5344CB8AC3E}">
        <p14:creationId xmlns:p14="http://schemas.microsoft.com/office/powerpoint/2010/main" val="1266975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1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2000" tmFilter="0, 0; .2, .5; .8, .5; 1, 0"/>
                                        <p:tgtEl>
                                          <p:spTgt spid="72"/>
                                        </p:tgtEl>
                                      </p:cBhvr>
                                    </p:animEffect>
                                    <p:animScale>
                                      <p:cBhvr>
                                        <p:cTn id="12" dur="1000" autoRev="1" fill="hold"/>
                                        <p:tgtEl>
                                          <p:spTgt spid="72"/>
                                        </p:tgtEl>
                                      </p:cBhvr>
                                      <p:by x="105000" y="105000"/>
                                    </p:animScale>
                                  </p:childTnLst>
                                </p:cTn>
                              </p:par>
                              <p:par>
                                <p:cTn id="13" presetID="10" presetClass="entr" presetSubtype="0" fill="hold" grpId="0" nodeType="with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fade">
                                      <p:cBhvr>
                                        <p:cTn id="15" dur="1000"/>
                                        <p:tgtEl>
                                          <p:spTgt spid="101"/>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mph" presetSubtype="0" fill="hold" grpId="0" nodeType="clickEffect">
                                  <p:stCondLst>
                                    <p:cond delay="0"/>
                                  </p:stCondLst>
                                  <p:childTnLst>
                                    <p:animEffect transition="out" filter="fade">
                                      <p:cBhvr>
                                        <p:cTn id="19" dur="2000" tmFilter="0, 0; .2, .5; .8, .5; 1, 0"/>
                                        <p:tgtEl>
                                          <p:spTgt spid="69"/>
                                        </p:tgtEl>
                                      </p:cBhvr>
                                    </p:animEffect>
                                    <p:animScale>
                                      <p:cBhvr>
                                        <p:cTn id="20" dur="1000" autoRev="1" fill="hold"/>
                                        <p:tgtEl>
                                          <p:spTgt spid="69"/>
                                        </p:tgtEl>
                                      </p:cBhvr>
                                      <p:by x="105000" y="105000"/>
                                    </p:animScale>
                                  </p:childTnLst>
                                </p:cTn>
                              </p:par>
                              <p:par>
                                <p:cTn id="21" presetID="10" presetClass="entr" presetSubtype="0" fill="hold" grpId="0" nodeType="withEffect">
                                  <p:stCondLst>
                                    <p:cond delay="0"/>
                                  </p:stCondLst>
                                  <p:childTnLst>
                                    <p:set>
                                      <p:cBhvr>
                                        <p:cTn id="22" dur="1" fill="hold">
                                          <p:stCondLst>
                                            <p:cond delay="0"/>
                                          </p:stCondLst>
                                        </p:cTn>
                                        <p:tgtEl>
                                          <p:spTgt spid="102"/>
                                        </p:tgtEl>
                                        <p:attrNameLst>
                                          <p:attrName>style.visibility</p:attrName>
                                        </p:attrNameLst>
                                      </p:cBhvr>
                                      <p:to>
                                        <p:strVal val="visible"/>
                                      </p:to>
                                    </p:set>
                                    <p:animEffect transition="in" filter="fade">
                                      <p:cBhvr>
                                        <p:cTn id="23" dur="1000"/>
                                        <p:tgtEl>
                                          <p:spTgt spid="102"/>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mph" presetSubtype="0" fill="hold" grpId="0" nodeType="clickEffect">
                                  <p:stCondLst>
                                    <p:cond delay="0"/>
                                  </p:stCondLst>
                                  <p:childTnLst>
                                    <p:animEffect transition="out" filter="fade">
                                      <p:cBhvr>
                                        <p:cTn id="27" dur="2000" tmFilter="0, 0; .2, .5; .8, .5; 1, 0"/>
                                        <p:tgtEl>
                                          <p:spTgt spid="66"/>
                                        </p:tgtEl>
                                      </p:cBhvr>
                                    </p:animEffect>
                                    <p:animScale>
                                      <p:cBhvr>
                                        <p:cTn id="28" dur="1000" autoRev="1" fill="hold"/>
                                        <p:tgtEl>
                                          <p:spTgt spid="66"/>
                                        </p:tgtEl>
                                      </p:cBhvr>
                                      <p:by x="105000" y="105000"/>
                                    </p:animScale>
                                  </p:childTnLst>
                                </p:cTn>
                              </p:par>
                              <p:par>
                                <p:cTn id="29" presetID="10" presetClass="entr" presetSubtype="0" fill="hold" grpId="0" nodeType="withEffect">
                                  <p:stCondLst>
                                    <p:cond delay="0"/>
                                  </p:stCondLst>
                                  <p:childTnLst>
                                    <p:set>
                                      <p:cBhvr>
                                        <p:cTn id="30" dur="1" fill="hold">
                                          <p:stCondLst>
                                            <p:cond delay="0"/>
                                          </p:stCondLst>
                                        </p:cTn>
                                        <p:tgtEl>
                                          <p:spTgt spid="103"/>
                                        </p:tgtEl>
                                        <p:attrNameLst>
                                          <p:attrName>style.visibility</p:attrName>
                                        </p:attrNameLst>
                                      </p:cBhvr>
                                      <p:to>
                                        <p:strVal val="visible"/>
                                      </p:to>
                                    </p:set>
                                    <p:animEffect transition="in" filter="fade">
                                      <p:cBhvr>
                                        <p:cTn id="31" dur="10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9" grpId="0" animBg="1"/>
      <p:bldP spid="72" grpId="0" animBg="1"/>
      <p:bldP spid="100" grpId="0"/>
      <p:bldP spid="101" grpId="0" animBg="1"/>
      <p:bldP spid="102" grpId="0" animBg="1"/>
      <p:bldP spid="103"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Interacting with Blobs</a:t>
            </a:r>
            <a:endParaRPr lang="en-US" dirty="0"/>
          </a:p>
        </p:txBody>
      </p:sp>
    </p:spTree>
    <p:extLst>
      <p:ext uri="{BB962C8B-B14F-4D97-AF65-F5344CB8AC3E}">
        <p14:creationId xmlns:p14="http://schemas.microsoft.com/office/powerpoint/2010/main" val="4241197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smtClean="0"/>
              <a:t>Blob Details – Containers</a:t>
            </a:r>
            <a:endParaRPr lang="en-US" dirty="0"/>
          </a:p>
        </p:txBody>
      </p:sp>
      <p:sp>
        <p:nvSpPr>
          <p:cNvPr id="3" name="Content Placeholder 2"/>
          <p:cNvSpPr>
            <a:spLocks noGrp="1"/>
          </p:cNvSpPr>
          <p:nvPr>
            <p:ph sz="quarter" idx="10"/>
          </p:nvPr>
        </p:nvSpPr>
        <p:spPr/>
        <p:txBody>
          <a:bodyPr/>
          <a:lstStyle/>
          <a:p>
            <a:r>
              <a:rPr lang="en-US" sz="2800" dirty="0"/>
              <a:t>Multiple Containers per Account</a:t>
            </a:r>
          </a:p>
          <a:p>
            <a:r>
              <a:rPr lang="en-US" sz="2800" dirty="0"/>
              <a:t>Special $root container</a:t>
            </a:r>
          </a:p>
          <a:p>
            <a:endParaRPr lang="en-US" sz="2800" dirty="0"/>
          </a:p>
        </p:txBody>
      </p:sp>
    </p:spTree>
    <p:extLst>
      <p:ext uri="{BB962C8B-B14F-4D97-AF65-F5344CB8AC3E}">
        <p14:creationId xmlns:p14="http://schemas.microsoft.com/office/powerpoint/2010/main" val="2141389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Details – Containers</a:t>
            </a:r>
          </a:p>
        </p:txBody>
      </p:sp>
      <p:sp>
        <p:nvSpPr>
          <p:cNvPr id="3" name="Content Placeholder 2"/>
          <p:cNvSpPr>
            <a:spLocks noGrp="1"/>
          </p:cNvSpPr>
          <p:nvPr>
            <p:ph sz="quarter" idx="10"/>
          </p:nvPr>
        </p:nvSpPr>
        <p:spPr/>
        <p:txBody>
          <a:bodyPr/>
          <a:lstStyle/>
          <a:p>
            <a:r>
              <a:rPr lang="en-US" sz="2800" dirty="0"/>
              <a:t>A container holds a set of blobs</a:t>
            </a:r>
          </a:p>
          <a:p>
            <a:r>
              <a:rPr lang="en-US" sz="2800" dirty="0"/>
              <a:t>Set access policies at the container level </a:t>
            </a:r>
          </a:p>
          <a:p>
            <a:r>
              <a:rPr lang="en-US" sz="2800" dirty="0"/>
              <a:t>Associate Metadata with Container</a:t>
            </a:r>
          </a:p>
          <a:p>
            <a:r>
              <a:rPr lang="en-US" sz="2800" dirty="0"/>
              <a:t>List the blobs in a container</a:t>
            </a:r>
          </a:p>
          <a:p>
            <a:r>
              <a:rPr lang="en-US" sz="2800" dirty="0"/>
              <a:t>Including Blob Metadata and MD5 </a:t>
            </a:r>
            <a:br>
              <a:rPr lang="en-US" sz="2800" dirty="0"/>
            </a:br>
            <a:r>
              <a:rPr lang="en-US" sz="2800" dirty="0"/>
              <a:t>	no search on metadata WHERE </a:t>
            </a:r>
            <a:r>
              <a:rPr lang="en-US" sz="2800" dirty="0" err="1"/>
              <a:t>MetadataValue</a:t>
            </a:r>
            <a:r>
              <a:rPr lang="en-US" sz="2800" dirty="0"/>
              <a:t> = ?</a:t>
            </a:r>
          </a:p>
          <a:p>
            <a:endParaRPr lang="en-US" sz="2800" dirty="0"/>
          </a:p>
        </p:txBody>
      </p:sp>
    </p:spTree>
    <p:extLst>
      <p:ext uri="{BB962C8B-B14F-4D97-AF65-F5344CB8AC3E}">
        <p14:creationId xmlns:p14="http://schemas.microsoft.com/office/powerpoint/2010/main" val="2993739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a:t>Blob Details – Throughput</a:t>
            </a:r>
          </a:p>
        </p:txBody>
      </p:sp>
      <p:sp>
        <p:nvSpPr>
          <p:cNvPr id="3" name="Content Placeholder 2"/>
          <p:cNvSpPr>
            <a:spLocks noGrp="1"/>
          </p:cNvSpPr>
          <p:nvPr>
            <p:ph sz="quarter" idx="10"/>
          </p:nvPr>
        </p:nvSpPr>
        <p:spPr/>
        <p:txBody>
          <a:bodyPr/>
          <a:lstStyle/>
          <a:p>
            <a:r>
              <a:rPr lang="en-US" sz="2800" dirty="0"/>
              <a:t>Effectively in Partition of 1</a:t>
            </a:r>
          </a:p>
          <a:p>
            <a:r>
              <a:rPr lang="en-US" sz="2800" dirty="0"/>
              <a:t>Target of 60MB/s per Blob</a:t>
            </a:r>
          </a:p>
          <a:p>
            <a:endParaRPr lang="en-US" sz="2800" dirty="0"/>
          </a:p>
        </p:txBody>
      </p:sp>
    </p:spTree>
    <p:extLst>
      <p:ext uri="{BB962C8B-B14F-4D97-AF65-F5344CB8AC3E}">
        <p14:creationId xmlns:p14="http://schemas.microsoft.com/office/powerpoint/2010/main" val="538232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US" sz="3600" dirty="0"/>
              <a:t>Blob Details – Main Web Service Operations</a:t>
            </a:r>
          </a:p>
        </p:txBody>
      </p:sp>
      <p:sp>
        <p:nvSpPr>
          <p:cNvPr id="3" name="TextBox 2"/>
          <p:cNvSpPr txBox="1"/>
          <p:nvPr/>
        </p:nvSpPr>
        <p:spPr>
          <a:xfrm>
            <a:off x="3235036" y="683829"/>
            <a:ext cx="5721928" cy="4019562"/>
          </a:xfrm>
          <a:prstGeom prst="rect">
            <a:avLst/>
          </a:prstGeom>
          <a:noFill/>
        </p:spPr>
        <p:txBody>
          <a:bodyPr wrap="square" lIns="182880" tIns="146304" rIns="182880" bIns="146304" rtlCol="0" anchor="ctr">
            <a:spAutoFit/>
          </a:bodyPr>
          <a:lstStyle/>
          <a:p>
            <a:pPr marL="252000" algn="ctr" defTabSz="914099" fontAlgn="base">
              <a:spcBef>
                <a:spcPts val="1200"/>
              </a:spcBef>
              <a:spcAft>
                <a:spcPct val="0"/>
              </a:spcAft>
            </a:pPr>
            <a:r>
              <a:rPr lang="en-US" sz="3200" dirty="0" err="1"/>
              <a:t>PutBlob</a:t>
            </a:r>
            <a:endParaRPr lang="en-US" sz="3200" dirty="0"/>
          </a:p>
          <a:p>
            <a:pPr marL="252000" algn="ctr" defTabSz="914099" fontAlgn="base">
              <a:spcBef>
                <a:spcPts val="1200"/>
              </a:spcBef>
              <a:spcAft>
                <a:spcPct val="0"/>
              </a:spcAft>
            </a:pPr>
            <a:r>
              <a:rPr lang="en-US" sz="3200" dirty="0" err="1"/>
              <a:t>GetBlob</a:t>
            </a:r>
            <a:endParaRPr lang="en-US" sz="3200" dirty="0"/>
          </a:p>
          <a:p>
            <a:pPr marL="252000" algn="ctr" defTabSz="914099" fontAlgn="base">
              <a:spcBef>
                <a:spcPts val="1200"/>
              </a:spcBef>
              <a:spcAft>
                <a:spcPct val="0"/>
              </a:spcAft>
            </a:pPr>
            <a:r>
              <a:rPr lang="en-US" sz="3200" dirty="0" err="1"/>
              <a:t>DeleteBlob</a:t>
            </a:r>
            <a:endParaRPr lang="en-US" sz="3200" dirty="0"/>
          </a:p>
          <a:p>
            <a:pPr marL="252000" algn="ctr" defTabSz="914099" fontAlgn="base">
              <a:spcBef>
                <a:spcPts val="1200"/>
              </a:spcBef>
              <a:spcAft>
                <a:spcPct val="0"/>
              </a:spcAft>
            </a:pPr>
            <a:r>
              <a:rPr lang="en-US" sz="3200" dirty="0" err="1"/>
              <a:t>CopyBlob</a:t>
            </a:r>
            <a:endParaRPr lang="en-US" sz="3200" dirty="0"/>
          </a:p>
          <a:p>
            <a:pPr marL="252000" algn="ctr" defTabSz="914099" fontAlgn="base">
              <a:spcBef>
                <a:spcPts val="1200"/>
              </a:spcBef>
              <a:spcAft>
                <a:spcPct val="0"/>
              </a:spcAft>
            </a:pPr>
            <a:r>
              <a:rPr lang="en-US" sz="3200" dirty="0" err="1"/>
              <a:t>SnapshotBlob</a:t>
            </a:r>
            <a:r>
              <a:rPr lang="en-US" sz="3200" dirty="0"/>
              <a:t> </a:t>
            </a:r>
          </a:p>
          <a:p>
            <a:pPr marL="252000" algn="ctr" defTabSz="914099" fontAlgn="base">
              <a:spcBef>
                <a:spcPts val="1200"/>
              </a:spcBef>
              <a:spcAft>
                <a:spcPct val="0"/>
              </a:spcAft>
            </a:pPr>
            <a:r>
              <a:rPr lang="en-US" sz="3200" dirty="0" err="1"/>
              <a:t>LeaseBlob</a:t>
            </a:r>
            <a:r>
              <a:rPr lang="en-US" sz="3200" dirty="0"/>
              <a:t> </a:t>
            </a:r>
          </a:p>
        </p:txBody>
      </p:sp>
    </p:spTree>
    <p:extLst>
      <p:ext uri="{BB962C8B-B14F-4D97-AF65-F5344CB8AC3E}">
        <p14:creationId xmlns:p14="http://schemas.microsoft.com/office/powerpoint/2010/main" val="923698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Interacting with Blobs Through Code</a:t>
            </a:r>
            <a:endParaRPr lang="en-US" dirty="0"/>
          </a:p>
        </p:txBody>
      </p:sp>
    </p:spTree>
    <p:extLst>
      <p:ext uri="{BB962C8B-B14F-4D97-AF65-F5344CB8AC3E}">
        <p14:creationId xmlns:p14="http://schemas.microsoft.com/office/powerpoint/2010/main" val="3009739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r>
              <a:rPr lang="en-US" sz="3200" dirty="0"/>
              <a:t>Standard HTTP metadata/headers </a:t>
            </a:r>
            <a:br>
              <a:rPr lang="en-US" sz="3200" dirty="0"/>
            </a:br>
            <a:r>
              <a:rPr lang="en-US" sz="3200" dirty="0"/>
              <a:t>(Cache-Control, Content-Encoding, Content-Type, </a:t>
            </a:r>
            <a:r>
              <a:rPr lang="en-US" sz="3200" dirty="0" err="1"/>
              <a:t>etc</a:t>
            </a:r>
            <a:r>
              <a:rPr lang="en-US" sz="3200" dirty="0"/>
              <a:t>)</a:t>
            </a:r>
          </a:p>
          <a:p>
            <a:r>
              <a:rPr lang="en-US" sz="3200" dirty="0"/>
              <a:t>Metadata is &lt;name, value&gt; pairs, up to 8KB per blob</a:t>
            </a:r>
          </a:p>
          <a:p>
            <a:r>
              <a:rPr lang="en-US" sz="3200" dirty="0"/>
              <a:t>Either as part of </a:t>
            </a:r>
            <a:r>
              <a:rPr lang="en-US" sz="3200" dirty="0" err="1"/>
              <a:t>PutBlob</a:t>
            </a:r>
            <a:r>
              <a:rPr lang="en-US" sz="3200" dirty="0"/>
              <a:t> or independently</a:t>
            </a:r>
          </a:p>
          <a:p>
            <a:endParaRPr lang="en-US" sz="3200" dirty="0"/>
          </a:p>
        </p:txBody>
      </p:sp>
      <p:sp>
        <p:nvSpPr>
          <p:cNvPr id="2" name="Title 1"/>
          <p:cNvSpPr>
            <a:spLocks noGrp="1"/>
          </p:cNvSpPr>
          <p:nvPr>
            <p:ph type="title"/>
          </p:nvPr>
        </p:nvSpPr>
        <p:spPr>
          <a:prstGeom prst="rect">
            <a:avLst/>
          </a:prstGeom>
        </p:spPr>
        <p:txBody>
          <a:bodyPr>
            <a:normAutofit/>
          </a:bodyPr>
          <a:lstStyle/>
          <a:p>
            <a:r>
              <a:rPr lang="en-US" dirty="0" smtClean="0"/>
              <a:t>Blob Details</a:t>
            </a:r>
            <a:endParaRPr lang="en-US" dirty="0"/>
          </a:p>
        </p:txBody>
      </p:sp>
      <p:sp>
        <p:nvSpPr>
          <p:cNvPr id="5" name="Text Placeholder 4"/>
          <p:cNvSpPr>
            <a:spLocks noGrp="1"/>
          </p:cNvSpPr>
          <p:nvPr>
            <p:ph type="body" sz="quarter" idx="11"/>
          </p:nvPr>
        </p:nvSpPr>
        <p:spPr/>
        <p:txBody>
          <a:bodyPr/>
          <a:lstStyle/>
          <a:p>
            <a:r>
              <a:rPr lang="en-US" dirty="0" smtClean="0"/>
              <a:t>Associate </a:t>
            </a:r>
            <a:r>
              <a:rPr lang="en-US" dirty="0"/>
              <a:t>metadata </a:t>
            </a:r>
            <a:r>
              <a:rPr lang="en-US" dirty="0" smtClean="0"/>
              <a:t>with blob </a:t>
            </a:r>
            <a:endParaRPr lang="en-US" dirty="0"/>
          </a:p>
        </p:txBody>
      </p:sp>
    </p:spTree>
    <p:extLst>
      <p:ext uri="{BB962C8B-B14F-4D97-AF65-F5344CB8AC3E}">
        <p14:creationId xmlns:p14="http://schemas.microsoft.com/office/powerpoint/2010/main" val="1476086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Blob Metadata</a:t>
            </a:r>
            <a:endParaRPr lang="en-US" dirty="0"/>
          </a:p>
        </p:txBody>
      </p:sp>
      <p:pic>
        <p:nvPicPr>
          <p:cNvPr id="5" name="Picture 4"/>
          <p:cNvPicPr>
            <a:picLocks noChangeAspect="1"/>
          </p:cNvPicPr>
          <p:nvPr/>
        </p:nvPicPr>
        <p:blipFill>
          <a:blip r:embed="rId3"/>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3924321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59355" y="2405494"/>
            <a:ext cx="10722224" cy="1266359"/>
          </a:xfrm>
        </p:spPr>
        <p:txBody>
          <a:bodyPr/>
          <a:lstStyle/>
          <a:p>
            <a:r>
              <a:rPr lang="en-US" dirty="0" smtClean="0"/>
              <a:t>EVENTO_GWAB</a:t>
            </a:r>
            <a:br>
              <a:rPr lang="en-US" dirty="0" smtClean="0"/>
            </a:br>
            <a:r>
              <a:rPr lang="en-US" dirty="0"/>
              <a:t/>
            </a:r>
            <a:br>
              <a:rPr lang="en-US" dirty="0"/>
            </a:br>
            <a:r>
              <a:rPr lang="en-US" dirty="0" smtClean="0"/>
              <a:t>15% OFF</a:t>
            </a:r>
            <a:endParaRPr lang="en-US" dirty="0"/>
          </a:p>
        </p:txBody>
      </p:sp>
      <p:pic>
        <p:nvPicPr>
          <p:cNvPr id="1026" name="Picture 2" descr="Livro de Windows Azu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235" y="1716594"/>
            <a:ext cx="3238500"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p:cNvSpPr txBox="1"/>
          <p:nvPr/>
        </p:nvSpPr>
        <p:spPr>
          <a:xfrm>
            <a:off x="450942" y="423932"/>
            <a:ext cx="11215763" cy="1292662"/>
          </a:xfrm>
          <a:prstGeom prst="rect">
            <a:avLst/>
          </a:prstGeom>
          <a:noFill/>
        </p:spPr>
        <p:txBody>
          <a:bodyPr wrap="none" lIns="182880" tIns="146304" rIns="182880" bIns="146304" rtlCol="0">
            <a:spAutoFit/>
          </a:bodyPr>
          <a:lstStyle/>
          <a:p>
            <a:pPr>
              <a:lnSpc>
                <a:spcPct val="90000"/>
              </a:lnSpc>
              <a:spcAft>
                <a:spcPts val="600"/>
              </a:spcAft>
            </a:pPr>
            <a:r>
              <a:rPr lang="pt-BR" sz="7200" dirty="0" smtClean="0">
                <a:solidFill>
                  <a:schemeClr val="bg1"/>
                </a:solidFill>
              </a:rPr>
              <a:t>www.casadocodigo.com.br</a:t>
            </a:r>
          </a:p>
        </p:txBody>
      </p:sp>
    </p:spTree>
    <p:extLst>
      <p:ext uri="{BB962C8B-B14F-4D97-AF65-F5344CB8AC3E}">
        <p14:creationId xmlns:p14="http://schemas.microsoft.com/office/powerpoint/2010/main" val="1259785345"/>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2403764" y="3873501"/>
            <a:ext cx="7384473" cy="1682172"/>
          </a:xfrm>
        </p:spPr>
        <p:txBody>
          <a:bodyPr/>
          <a:lstStyle/>
          <a:p>
            <a:r>
              <a:rPr lang="en-US" sz="3200" dirty="0"/>
              <a:t>Can include ‘/‘ or other delimiter in </a:t>
            </a:r>
            <a:r>
              <a:rPr lang="en-US" sz="3200" dirty="0" smtClean="0"/>
              <a:t>name</a:t>
            </a:r>
          </a:p>
          <a:p>
            <a:r>
              <a:rPr lang="en-US" sz="3200" dirty="0"/>
              <a:t/>
            </a:r>
            <a:br>
              <a:rPr lang="en-US" sz="3200" dirty="0"/>
            </a:br>
            <a:r>
              <a:rPr lang="en-US" sz="3200" dirty="0"/>
              <a:t>e.g. /&lt;container&gt;/</a:t>
            </a:r>
            <a:r>
              <a:rPr lang="en-US" sz="3200" dirty="0" err="1"/>
              <a:t>myblobs</a:t>
            </a:r>
            <a:r>
              <a:rPr lang="en-US" sz="3200" dirty="0"/>
              <a:t>/smurf.png</a:t>
            </a:r>
          </a:p>
          <a:p>
            <a:endParaRPr lang="en-US" sz="3200" dirty="0"/>
          </a:p>
        </p:txBody>
      </p:sp>
      <p:sp>
        <p:nvSpPr>
          <p:cNvPr id="2" name="Title 1"/>
          <p:cNvSpPr>
            <a:spLocks noGrp="1"/>
          </p:cNvSpPr>
          <p:nvPr>
            <p:ph type="title"/>
          </p:nvPr>
        </p:nvSpPr>
        <p:spPr>
          <a:prstGeom prst="rect">
            <a:avLst/>
          </a:prstGeom>
        </p:spPr>
        <p:txBody>
          <a:bodyPr>
            <a:normAutofit fontScale="90000"/>
          </a:bodyPr>
          <a:lstStyle/>
          <a:p>
            <a:r>
              <a:rPr lang="en-US" dirty="0" smtClean="0"/>
              <a:t>Blob Details – </a:t>
            </a:r>
            <a:r>
              <a:rPr lang="en-US" dirty="0">
                <a:solidFill>
                  <a:schemeClr val="bg1">
                    <a:alpha val="99000"/>
                  </a:schemeClr>
                </a:solidFill>
              </a:rPr>
              <a:t>Blob always accessed by name</a:t>
            </a:r>
          </a:p>
        </p:txBody>
      </p:sp>
      <p:grpSp>
        <p:nvGrpSpPr>
          <p:cNvPr id="6" name="Group 5"/>
          <p:cNvGrpSpPr/>
          <p:nvPr/>
        </p:nvGrpSpPr>
        <p:grpSpPr>
          <a:xfrm>
            <a:off x="5641543" y="5344591"/>
            <a:ext cx="3294637" cy="1023166"/>
            <a:chOff x="4228381" y="5344591"/>
            <a:chExt cx="3294637" cy="1023166"/>
          </a:xfrm>
        </p:grpSpPr>
        <p:sp>
          <p:nvSpPr>
            <p:cNvPr id="3" name="Left Brace 2"/>
            <p:cNvSpPr/>
            <p:nvPr/>
          </p:nvSpPr>
          <p:spPr>
            <a:xfrm rot="16200000">
              <a:off x="5595343" y="3977629"/>
              <a:ext cx="560714" cy="3294637"/>
            </a:xfrm>
            <a:prstGeom prst="leftBrac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p:cNvSpPr txBox="1"/>
            <p:nvPr/>
          </p:nvSpPr>
          <p:spPr>
            <a:xfrm>
              <a:off x="4629183" y="5721426"/>
              <a:ext cx="2493034" cy="646331"/>
            </a:xfrm>
            <a:prstGeom prst="rect">
              <a:avLst/>
            </a:prstGeom>
            <a:noFill/>
          </p:spPr>
          <p:txBody>
            <a:bodyPr wrap="square" rtlCol="0">
              <a:spAutoFit/>
            </a:bodyPr>
            <a:lstStyle/>
            <a:p>
              <a:pPr algn="ctr"/>
              <a:r>
                <a:rPr lang="sv-SE" sz="3600" dirty="0" err="1">
                  <a:latin typeface="+mj-lt"/>
                </a:rPr>
                <a:t>blob</a:t>
              </a:r>
              <a:r>
                <a:rPr lang="sv-SE" sz="3600" dirty="0">
                  <a:latin typeface="+mj-lt"/>
                </a:rPr>
                <a:t> </a:t>
              </a:r>
              <a:r>
                <a:rPr lang="sv-SE" sz="3600" dirty="0" err="1">
                  <a:latin typeface="+mj-lt"/>
                </a:rPr>
                <a:t>name</a:t>
              </a:r>
              <a:endParaRPr lang="en-US" sz="3600" dirty="0">
                <a:latin typeface="+mj-lt"/>
              </a:endParaRPr>
            </a:p>
          </p:txBody>
        </p:sp>
      </p:grpSp>
    </p:spTree>
    <p:extLst>
      <p:ext uri="{BB962C8B-B14F-4D97-AF65-F5344CB8AC3E}">
        <p14:creationId xmlns:p14="http://schemas.microsoft.com/office/powerpoint/2010/main" val="171172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US" dirty="0" smtClean="0"/>
              <a:t>Blob Details</a:t>
            </a:r>
            <a:endParaRPr lang="en-US" dirty="0"/>
          </a:p>
        </p:txBody>
      </p:sp>
      <p:sp>
        <p:nvSpPr>
          <p:cNvPr id="3" name="Content Placeholder 2"/>
          <p:cNvSpPr>
            <a:spLocks noGrp="1"/>
          </p:cNvSpPr>
          <p:nvPr>
            <p:ph sz="quarter" idx="10"/>
          </p:nvPr>
        </p:nvSpPr>
        <p:spPr/>
        <p:txBody>
          <a:bodyPr/>
          <a:lstStyle/>
          <a:p>
            <a:pPr marL="0" indent="0" defTabSz="914099" fontAlgn="base">
              <a:spcBef>
                <a:spcPts val="1200"/>
              </a:spcBef>
              <a:spcAft>
                <a:spcPct val="0"/>
              </a:spcAft>
              <a:buNone/>
            </a:pPr>
            <a:r>
              <a:rPr lang="en-US" sz="3200" dirty="0">
                <a:solidFill>
                  <a:schemeClr val="tx1"/>
                </a:solidFill>
              </a:rPr>
              <a:t>GET Blob operation takes parameters</a:t>
            </a:r>
          </a:p>
          <a:p>
            <a:pPr marL="472702" lvl="1" indent="0" defTabSz="914099" fontAlgn="base">
              <a:spcBef>
                <a:spcPts val="1200"/>
              </a:spcBef>
              <a:spcAft>
                <a:spcPct val="0"/>
              </a:spcAft>
              <a:buNone/>
            </a:pPr>
            <a:r>
              <a:rPr lang="en-US" sz="4800" dirty="0">
                <a:solidFill>
                  <a:schemeClr val="tx1"/>
                </a:solidFill>
              </a:rPr>
              <a:t>Prefix</a:t>
            </a:r>
          </a:p>
          <a:p>
            <a:pPr marL="472702" lvl="1" indent="0" defTabSz="914099" fontAlgn="base">
              <a:spcBef>
                <a:spcPts val="1200"/>
              </a:spcBef>
              <a:spcAft>
                <a:spcPct val="0"/>
              </a:spcAft>
              <a:buNone/>
            </a:pPr>
            <a:r>
              <a:rPr lang="en-US" sz="4800" dirty="0">
                <a:solidFill>
                  <a:schemeClr val="tx1"/>
                </a:solidFill>
              </a:rPr>
              <a:t>Delimiter</a:t>
            </a:r>
          </a:p>
          <a:p>
            <a:pPr marL="472702" lvl="1" indent="0" defTabSz="914099" fontAlgn="base">
              <a:spcBef>
                <a:spcPts val="1200"/>
              </a:spcBef>
              <a:spcAft>
                <a:spcPct val="0"/>
              </a:spcAft>
              <a:buNone/>
            </a:pPr>
            <a:r>
              <a:rPr lang="en-US" sz="4800" dirty="0">
                <a:solidFill>
                  <a:schemeClr val="tx1"/>
                </a:solidFill>
              </a:rPr>
              <a:t>Include = (snapshots, metadata etc…)</a:t>
            </a:r>
          </a:p>
          <a:p>
            <a:pPr marL="0" indent="0">
              <a:buNone/>
            </a:pPr>
            <a:endParaRPr lang="en-US" dirty="0">
              <a:solidFill>
                <a:schemeClr val="tx1"/>
              </a:solidFill>
            </a:endParaRPr>
          </a:p>
        </p:txBody>
      </p:sp>
    </p:spTree>
    <p:extLst>
      <p:ext uri="{BB962C8B-B14F-4D97-AF65-F5344CB8AC3E}">
        <p14:creationId xmlns:p14="http://schemas.microsoft.com/office/powerpoint/2010/main" val="2710281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rmAutofit fontScale="90000"/>
          </a:bodyPr>
          <a:lstStyle/>
          <a:p>
            <a:r>
              <a:rPr lang="en-US" dirty="0" smtClean="0"/>
              <a:t>Blob sample listing</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3058434" y="743531"/>
            <a:ext cx="6075133" cy="3046988"/>
          </a:xfrm>
          <a:prstGeom prst="rect">
            <a:avLst/>
          </a:prstGeom>
        </p:spPr>
        <p:txBody>
          <a:bodyPr wrap="square">
            <a:spAutoFit/>
          </a:bodyPr>
          <a:lstStyle/>
          <a:p>
            <a:pPr defTabSz="914061"/>
            <a:r>
              <a:rPr lang="en-NZ" sz="2400" dirty="0" smtClean="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a:t>
            </a:r>
            <a:r>
              <a:rPr lang="en-NZ" sz="2400" dirty="0" smtClean="0">
                <a:solidFill>
                  <a:schemeClr val="bg1">
                    <a:alpha val="99000"/>
                  </a:schemeClr>
                </a:solidFill>
                <a:latin typeface="+mj-lt"/>
                <a:cs typeface="Consolas" pitchFamily="49" charset="0"/>
              </a:rPr>
              <a:t>Products/Bikes/SuperDuperCycle.jpg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smtClean="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Products/Tents/ShedTent.jpg</a:t>
            </a:r>
            <a:endParaRPr lang="en-NZ" sz="2400" dirty="0">
              <a:solidFill>
                <a:schemeClr val="bg1">
                  <a:alpha val="99000"/>
                </a:schemeClr>
              </a:solidFill>
              <a:latin typeface="+mj-lt"/>
              <a:cs typeface="Consolas" pitchFamily="49" charset="0"/>
            </a:endParaRPr>
          </a:p>
        </p:txBody>
      </p:sp>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GET http://.../</a:t>
            </a:r>
            <a:r>
              <a:rPr lang="en-US" sz="3600" dirty="0" err="1" smtClean="0">
                <a:solidFill>
                  <a:schemeClr val="bg1">
                    <a:alpha val="99000"/>
                  </a:schemeClr>
                </a:solidFill>
                <a:latin typeface="+mj-lt"/>
                <a:cs typeface="Consolas" pitchFamily="49" charset="0"/>
              </a:rPr>
              <a:t>products?comp</a:t>
            </a:r>
            <a:r>
              <a:rPr lang="en-US" sz="3600" dirty="0" smtClean="0">
                <a:solidFill>
                  <a:schemeClr val="bg1">
                    <a:alpha val="99000"/>
                  </a:schemeClr>
                </a:solidFill>
                <a:latin typeface="+mj-lt"/>
                <a:cs typeface="Consolas" pitchFamily="49" charset="0"/>
              </a:rPr>
              <a:t>=</a:t>
            </a:r>
            <a:r>
              <a:rPr lang="en-US" sz="3600" dirty="0" err="1" smtClean="0">
                <a:solidFill>
                  <a:schemeClr val="bg1">
                    <a:alpha val="99000"/>
                  </a:schemeClr>
                </a:solidFill>
                <a:latin typeface="+mj-lt"/>
                <a:cs typeface="Consolas" pitchFamily="49" charset="0"/>
              </a:rPr>
              <a:t>list&amp;prefix</a:t>
            </a:r>
            <a:r>
              <a:rPr lang="en-US" sz="3600" dirty="0" smtClean="0">
                <a:solidFill>
                  <a:schemeClr val="bg1">
                    <a:alpha val="99000"/>
                  </a:schemeClr>
                </a:solidFill>
                <a:latin typeface="+mj-lt"/>
                <a:cs typeface="Consolas" pitchFamily="49" charset="0"/>
              </a:rPr>
              <a:t>=Tents</a:t>
            </a:r>
            <a:endParaRPr lang="en-US" sz="3600" dirty="0">
              <a:solidFill>
                <a:schemeClr val="bg1">
                  <a:alpha val="99000"/>
                </a:schemeClr>
              </a:solidFill>
              <a:latin typeface="+mj-lt"/>
              <a:cs typeface="Consolas" pitchFamily="49" charset="0"/>
            </a:endParaRPr>
          </a:p>
        </p:txBody>
      </p:sp>
      <p:sp>
        <p:nvSpPr>
          <p:cNvPr id="8" name="Rectangle 7"/>
          <p:cNvSpPr/>
          <p:nvPr/>
        </p:nvSpPr>
        <p:spPr>
          <a:xfrm>
            <a:off x="1779112" y="5261921"/>
            <a:ext cx="8633776" cy="1569660"/>
          </a:xfrm>
          <a:prstGeom prst="rect">
            <a:avLst/>
          </a:prstGeom>
        </p:spPr>
        <p:txBody>
          <a:bodyPr wrap="square">
            <a:spAutoFit/>
          </a:bodyPr>
          <a:lstStyle/>
          <a:p>
            <a:r>
              <a:rPr lang="en-NZ" sz="2400" dirty="0">
                <a:solidFill>
                  <a:schemeClr val="bg1">
                    <a:alpha val="99000"/>
                  </a:schemeClr>
                </a:solidFill>
                <a:latin typeface="+mj-lt"/>
                <a:cs typeface="Consolas" pitchFamily="49" charset="0"/>
              </a:rPr>
              <a:t>&lt;Blobs</a:t>
            </a:r>
            <a:r>
              <a:rPr lang="en-NZ" sz="2400" dirty="0" smtClean="0">
                <a:solidFill>
                  <a:schemeClr val="bg1">
                    <a:alpha val="99000"/>
                  </a:schemeClr>
                </a:solidFill>
                <a:latin typeface="+mj-lt"/>
                <a:cs typeface="Consolas" pitchFamily="49" charset="0"/>
              </a:rPr>
              <a:t>&gt;</a:t>
            </a:r>
          </a:p>
          <a:p>
            <a:r>
              <a:rPr lang="en-NZ" sz="2400" dirty="0" smtClean="0">
                <a:solidFill>
                  <a:schemeClr val="bg1">
                    <a:alpha val="99000"/>
                  </a:schemeClr>
                </a:solidFill>
                <a:latin typeface="+mj-lt"/>
                <a:cs typeface="Consolas" pitchFamily="49" charset="0"/>
              </a:rPr>
              <a:t>	&lt;Blob&gt;&lt;</a:t>
            </a:r>
            <a:r>
              <a:rPr lang="en-NZ" sz="2400" dirty="0">
                <a:solidFill>
                  <a:schemeClr val="bg1">
                    <a:alpha val="99000"/>
                  </a:schemeClr>
                </a:solidFill>
                <a:latin typeface="+mj-lt"/>
                <a:cs typeface="Consolas" pitchFamily="49" charset="0"/>
              </a:rPr>
              <a:t>Name&gt;Tents/PalaceTent.jpg&lt;/Name</a:t>
            </a:r>
            <a:r>
              <a:rPr lang="en-NZ" sz="2400" dirty="0" smtClean="0">
                <a:solidFill>
                  <a:schemeClr val="bg1">
                    <a:alpha val="99000"/>
                  </a:schemeClr>
                </a:solidFill>
                <a:latin typeface="+mj-lt"/>
                <a:cs typeface="Consolas" pitchFamily="49" charset="0"/>
              </a:rPr>
              <a:t>&gt;[…]&lt;/</a:t>
            </a:r>
            <a:r>
              <a:rPr lang="en-NZ" sz="2400" dirty="0">
                <a:solidFill>
                  <a:schemeClr val="bg1">
                    <a:alpha val="99000"/>
                  </a:schemeClr>
                </a:solidFill>
                <a:latin typeface="+mj-lt"/>
                <a:cs typeface="Consolas" pitchFamily="49" charset="0"/>
              </a:rPr>
              <a:t>Blob&gt;</a:t>
            </a:r>
          </a:p>
          <a:p>
            <a:r>
              <a:rPr lang="en-NZ" sz="2400" dirty="0">
                <a:solidFill>
                  <a:schemeClr val="bg1">
                    <a:alpha val="99000"/>
                  </a:schemeClr>
                </a:solidFill>
                <a:latin typeface="+mj-lt"/>
                <a:cs typeface="Consolas" pitchFamily="49" charset="0"/>
              </a:rPr>
              <a:t>	&lt;Blob</a:t>
            </a:r>
            <a:r>
              <a:rPr lang="en-NZ" sz="2400" dirty="0" smtClean="0">
                <a:solidFill>
                  <a:schemeClr val="bg1">
                    <a:alpha val="99000"/>
                  </a:schemeClr>
                </a:solidFill>
                <a:latin typeface="+mj-lt"/>
                <a:cs typeface="Consolas" pitchFamily="49" charset="0"/>
              </a:rPr>
              <a:t>&gt;&lt;</a:t>
            </a:r>
            <a:r>
              <a:rPr lang="en-NZ" sz="2400" dirty="0">
                <a:solidFill>
                  <a:schemeClr val="bg1">
                    <a:alpha val="99000"/>
                  </a:schemeClr>
                </a:solidFill>
                <a:latin typeface="+mj-lt"/>
                <a:cs typeface="Consolas" pitchFamily="49" charset="0"/>
              </a:rPr>
              <a:t>Name&gt;Tents/ShedTent.jpg&lt;/Name&gt;[…]&lt;/Blob&gt;</a:t>
            </a:r>
          </a:p>
          <a:p>
            <a:r>
              <a:rPr lang="en-NZ" sz="2400"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4154550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fade">
                                      <p:cBhvr>
                                        <p:cTn id="15" dur="500"/>
                                        <p:tgtEl>
                                          <p:spTgt spid="8">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smtClean="0"/>
              <a:t>Blob </a:t>
            </a:r>
            <a:r>
              <a:rPr lang="en-US" dirty="0"/>
              <a:t>sample </a:t>
            </a:r>
            <a:r>
              <a:rPr lang="en-US" dirty="0" smtClean="0"/>
              <a:t>listing full response</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3" name="Rectangle 2"/>
          <p:cNvSpPr/>
          <p:nvPr/>
        </p:nvSpPr>
        <p:spPr>
          <a:xfrm>
            <a:off x="-9525" y="671691"/>
            <a:ext cx="12211049" cy="6186309"/>
          </a:xfrm>
          <a:prstGeom prst="rect">
            <a:avLst/>
          </a:prstGeom>
        </p:spPr>
        <p:txBody>
          <a:bodyPr wrap="square">
            <a:spAutoFit/>
          </a:bodyPr>
          <a:lstStyle/>
          <a:p>
            <a:pPr marL="252000" defTabSz="914061"/>
            <a:r>
              <a:rPr lang="en-NZ" dirty="0">
                <a:solidFill>
                  <a:schemeClr val="bg1">
                    <a:alpha val="99000"/>
                  </a:schemeClr>
                </a:solidFill>
                <a:latin typeface="+mj-lt"/>
                <a:cs typeface="Consolas" pitchFamily="49" charset="0"/>
              </a:rPr>
              <a:t>&lt;Blobs&gt;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&lt;Name&gt;Tents/PalaceTent.jpg&lt;/Name&gt;</a:t>
            </a:r>
          </a:p>
          <a:p>
            <a:pPr marL="252000" defTabSz="914061"/>
            <a:r>
              <a:rPr lang="en-NZ" dirty="0">
                <a:solidFill>
                  <a:schemeClr val="bg1">
                    <a:alpha val="99000"/>
                  </a:schemeClr>
                </a:solidFill>
                <a:latin typeface="+mj-lt"/>
                <a:cs typeface="Consolas" pitchFamily="49" charset="0"/>
              </a:rPr>
              <a:t>	</a:t>
            </a:r>
            <a:r>
              <a:rPr lang="en-NZ" dirty="0" smtClean="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&gt;https://readinesscloudcamp.blob.core.windows.net/products/Tents/PalaceTent.jpg&lt;/Url&gt;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&lt;Etag&gt;0x8D1E7EF08F31520&lt;/Etag&gt;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		&lt;Name&gt;Tents/ShedTent.jpg&lt;/Name&gt;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Url</a:t>
            </a:r>
            <a:r>
              <a:rPr lang="en-NZ" dirty="0">
                <a:solidFill>
                  <a:schemeClr val="bg1">
                    <a:alpha val="99000"/>
                  </a:schemeClr>
                </a:solidFill>
                <a:latin typeface="+mj-lt"/>
                <a:cs typeface="Consolas" pitchFamily="49" charset="0"/>
              </a:rPr>
              <a:t>&gt;https://readinesscloudcamp.blob.core.windows.net/products/Tents/ShedTent.jpg&lt;/Url&gt;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&gt;Wed, 17 Dec 2014 09:00:26 GMT&lt;/</a:t>
            </a:r>
            <a:r>
              <a:rPr lang="en-NZ" dirty="0" err="1">
                <a:solidFill>
                  <a:schemeClr val="bg1">
                    <a:alpha val="99000"/>
                  </a:schemeClr>
                </a:solidFill>
                <a:latin typeface="+mj-lt"/>
                <a:cs typeface="Consolas" pitchFamily="49" charset="0"/>
              </a:rPr>
              <a:t>LastModified</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&lt;Etag&gt;0x8D1E7EF08EA6257&lt;/Etag&gt;</a:t>
            </a:r>
          </a:p>
          <a:p>
            <a:pPr marL="252000" defTabSz="914061"/>
            <a:r>
              <a:rPr lang="en-NZ" dirty="0">
                <a:solidFill>
                  <a:schemeClr val="bg1">
                    <a:alpha val="99000"/>
                  </a:schemeClr>
                </a:solidFill>
                <a:latin typeface="+mj-lt"/>
                <a:cs typeface="Consolas" pitchFamily="49" charset="0"/>
              </a:rPr>
              <a:t>		&lt;Size&gt;150027&lt;/Size&gt;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&gt;image/jpeg&lt;/</a:t>
            </a:r>
            <a:r>
              <a:rPr lang="en-NZ" dirty="0" err="1">
                <a:solidFill>
                  <a:schemeClr val="bg1">
                    <a:alpha val="99000"/>
                  </a:schemeClr>
                </a:solidFill>
                <a:latin typeface="+mj-lt"/>
                <a:cs typeface="Consolas" pitchFamily="49" charset="0"/>
              </a:rPr>
              <a:t>ContentType</a:t>
            </a:r>
            <a:r>
              <a:rPr lang="en-NZ" dirty="0">
                <a:solidFill>
                  <a:schemeClr val="bg1">
                    <a:alpha val="99000"/>
                  </a:schemeClr>
                </a:solidFill>
                <a:latin typeface="+mj-lt"/>
                <a:cs typeface="Consolas" pitchFamily="49" charset="0"/>
              </a:rPr>
              <a:t>&gt;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ContentEncoding</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a:t>
            </a:r>
            <a:r>
              <a:rPr lang="en-NZ" dirty="0" err="1">
                <a:solidFill>
                  <a:schemeClr val="bg1">
                    <a:alpha val="99000"/>
                  </a:schemeClr>
                </a:solidFill>
                <a:latin typeface="+mj-lt"/>
                <a:cs typeface="Consolas" pitchFamily="49" charset="0"/>
              </a:rPr>
              <a:t>ContentLanguage</a:t>
            </a:r>
            <a:r>
              <a:rPr lang="en-NZ" dirty="0">
                <a:solidFill>
                  <a:schemeClr val="bg1">
                    <a:alpha val="99000"/>
                  </a:schemeClr>
                </a:solidFill>
                <a:latin typeface="+mj-lt"/>
                <a:cs typeface="Consolas" pitchFamily="49" charset="0"/>
              </a:rPr>
              <a:t> /&gt;</a:t>
            </a:r>
          </a:p>
          <a:p>
            <a:pPr marL="252000" defTabSz="914061"/>
            <a:r>
              <a:rPr lang="en-NZ" dirty="0">
                <a:solidFill>
                  <a:schemeClr val="bg1">
                    <a:alpha val="99000"/>
                  </a:schemeClr>
                </a:solidFill>
                <a:latin typeface="+mj-lt"/>
                <a:cs typeface="Consolas" pitchFamily="49" charset="0"/>
              </a:rPr>
              <a:t>	&lt;/Blob&gt;</a:t>
            </a:r>
          </a:p>
          <a:p>
            <a:pPr marL="252000" defTabSz="914061"/>
            <a:r>
              <a:rPr lang="en-NZ" dirty="0">
                <a:solidFill>
                  <a:schemeClr val="bg1">
                    <a:alpha val="99000"/>
                  </a:schemeClr>
                </a:solidFill>
                <a:latin typeface="+mj-lt"/>
                <a:cs typeface="Consolas" pitchFamily="49" charset="0"/>
              </a:rPr>
              <a:t>&lt;/Blobs&gt;</a:t>
            </a:r>
          </a:p>
        </p:txBody>
      </p:sp>
    </p:spTree>
    <p:extLst>
      <p:ext uri="{BB962C8B-B14F-4D97-AF65-F5344CB8AC3E}">
        <p14:creationId xmlns:p14="http://schemas.microsoft.com/office/powerpoint/2010/main" val="3141317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smtClean="0"/>
              <a:t>Blob </a:t>
            </a:r>
            <a:r>
              <a:rPr lang="en-US" dirty="0"/>
              <a:t>sample </a:t>
            </a:r>
            <a:r>
              <a:rPr lang="en-US" dirty="0" smtClean="0"/>
              <a:t>listing with </a:t>
            </a:r>
            <a:r>
              <a:rPr lang="en-US" dirty="0" err="1" smtClean="0"/>
              <a:t>maxresults</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4" name="Rectangle 3"/>
          <p:cNvSpPr/>
          <p:nvPr/>
        </p:nvSpPr>
        <p:spPr>
          <a:xfrm>
            <a:off x="0" y="4113921"/>
            <a:ext cx="12192000" cy="646331"/>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http://.../</a:t>
            </a:r>
            <a:r>
              <a:rPr lang="en-US" sz="3600" dirty="0" err="1" smtClean="0">
                <a:solidFill>
                  <a:schemeClr val="bg1">
                    <a:alpha val="99000"/>
                  </a:schemeClr>
                </a:solidFill>
                <a:latin typeface="+mj-lt"/>
                <a:cs typeface="Consolas" pitchFamily="49" charset="0"/>
              </a:rPr>
              <a:t>products?comp</a:t>
            </a:r>
            <a:r>
              <a:rPr lang="en-US" sz="3600" dirty="0" smtClean="0">
                <a:solidFill>
                  <a:schemeClr val="bg1">
                    <a:alpha val="99000"/>
                  </a:schemeClr>
                </a:solidFill>
                <a:latin typeface="+mj-lt"/>
                <a:cs typeface="Consolas" pitchFamily="49" charset="0"/>
              </a:rPr>
              <a:t>=</a:t>
            </a:r>
            <a:r>
              <a:rPr lang="en-US" sz="3600" dirty="0" err="1" smtClean="0">
                <a:solidFill>
                  <a:schemeClr val="bg1">
                    <a:alpha val="99000"/>
                  </a:schemeClr>
                </a:solidFill>
                <a:latin typeface="+mj-lt"/>
                <a:cs typeface="Consolas" pitchFamily="49" charset="0"/>
              </a:rPr>
              <a:t>list&amp;prefix</a:t>
            </a:r>
            <a:r>
              <a:rPr lang="en-US" sz="3600" dirty="0" smtClean="0">
                <a:solidFill>
                  <a:schemeClr val="bg1">
                    <a:alpha val="99000"/>
                  </a:schemeClr>
                </a:solidFill>
                <a:latin typeface="+mj-lt"/>
                <a:cs typeface="Consolas" pitchFamily="49" charset="0"/>
              </a:rPr>
              <a:t>=</a:t>
            </a:r>
            <a:r>
              <a:rPr lang="en-US" sz="3600" dirty="0" err="1" smtClean="0">
                <a:solidFill>
                  <a:schemeClr val="bg1">
                    <a:alpha val="99000"/>
                  </a:schemeClr>
                </a:solidFill>
                <a:latin typeface="+mj-lt"/>
                <a:cs typeface="Consolas" pitchFamily="49" charset="0"/>
              </a:rPr>
              <a:t>Canoes&amp;maxresults</a:t>
            </a:r>
            <a:r>
              <a:rPr lang="en-US" sz="3600" dirty="0" smtClean="0">
                <a:solidFill>
                  <a:schemeClr val="bg1">
                    <a:alpha val="99000"/>
                  </a:schemeClr>
                </a:solidFill>
                <a:latin typeface="+mj-lt"/>
                <a:cs typeface="Consolas" pitchFamily="49" charset="0"/>
              </a:rPr>
              <a:t>=2</a:t>
            </a:r>
            <a:endParaRPr lang="en-US" sz="3600" dirty="0">
              <a:solidFill>
                <a:schemeClr val="bg1">
                  <a:alpha val="99000"/>
                </a:schemeClr>
              </a:solidFill>
              <a:latin typeface="+mj-lt"/>
              <a:cs typeface="Consolas" pitchFamily="49" charset="0"/>
            </a:endParaRPr>
          </a:p>
        </p:txBody>
      </p:sp>
      <p:sp>
        <p:nvSpPr>
          <p:cNvPr id="8" name="Rectangle 7"/>
          <p:cNvSpPr/>
          <p:nvPr/>
        </p:nvSpPr>
        <p:spPr>
          <a:xfrm>
            <a:off x="1559638" y="5208962"/>
            <a:ext cx="9072724" cy="1200329"/>
          </a:xfrm>
          <a:prstGeom prst="rect">
            <a:avLst/>
          </a:prstGeom>
        </p:spPr>
        <p:txBody>
          <a:bodyPr wrap="square">
            <a:spAutoFit/>
          </a:bodyPr>
          <a:lstStyle/>
          <a:p>
            <a:r>
              <a:rPr lang="en-NZ" sz="2400" dirty="0" smtClean="0">
                <a:solidFill>
                  <a:schemeClr val="bg1">
                    <a:alpha val="99000"/>
                  </a:schemeClr>
                </a:solidFill>
                <a:latin typeface="+mj-lt"/>
                <a:cs typeface="Consolas" pitchFamily="49" charset="0"/>
              </a:rPr>
              <a:t>&lt;Blob&gt;Canoes/Hybrid.jpg</a:t>
            </a:r>
            <a:r>
              <a:rPr lang="en-NZ" sz="2400" dirty="0">
                <a:solidFill>
                  <a:schemeClr val="bg1">
                    <a:alpha val="99000"/>
                  </a:schemeClr>
                </a:solidFill>
                <a:latin typeface="+mj-lt"/>
                <a:cs typeface="Consolas" pitchFamily="49" charset="0"/>
              </a:rPr>
              <a:t>&lt;/Blob&gt;</a:t>
            </a:r>
          </a:p>
          <a:p>
            <a:r>
              <a:rPr lang="en-NZ" sz="2400" dirty="0" smtClean="0">
                <a:solidFill>
                  <a:schemeClr val="bg1">
                    <a:alpha val="99000"/>
                  </a:schemeClr>
                </a:solidFill>
                <a:latin typeface="+mj-lt"/>
                <a:cs typeface="Consolas" pitchFamily="49" charset="0"/>
              </a:rPr>
              <a:t>&lt;</a:t>
            </a:r>
            <a:r>
              <a:rPr lang="en-NZ" sz="2400" dirty="0">
                <a:solidFill>
                  <a:schemeClr val="bg1">
                    <a:alpha val="99000"/>
                  </a:schemeClr>
                </a:solidFill>
                <a:latin typeface="+mj-lt"/>
                <a:cs typeface="Consolas" pitchFamily="49" charset="0"/>
              </a:rPr>
              <a:t>Blob&gt;Canoes/Flatwater.jpg&lt;/Blob&gt;</a:t>
            </a:r>
          </a:p>
          <a:p>
            <a:r>
              <a:rPr lang="en-NZ" sz="2400" dirty="0" smtClean="0">
                <a:solidFill>
                  <a:schemeClr val="bg1">
                    <a:alpha val="99000"/>
                  </a:schemeClr>
                </a:solidFill>
                <a:latin typeface="+mj-lt"/>
                <a:cs typeface="Consolas" pitchFamily="49" charset="0"/>
              </a:rPr>
              <a:t>&lt;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&gt;1!28!Q2Fub2VzL1doaXRld2F0ZXIuanBn&lt;/</a:t>
            </a:r>
            <a:r>
              <a:rPr lang="en-NZ" sz="2400" dirty="0" err="1">
                <a:solidFill>
                  <a:schemeClr val="bg1">
                    <a:alpha val="99000"/>
                  </a:schemeClr>
                </a:solidFill>
                <a:latin typeface="+mj-lt"/>
                <a:cs typeface="Consolas" pitchFamily="49" charset="0"/>
              </a:rPr>
              <a:t>NextMarker</a:t>
            </a:r>
            <a:r>
              <a:rPr lang="en-NZ" sz="2400" dirty="0">
                <a:solidFill>
                  <a:schemeClr val="bg1">
                    <a:alpha val="99000"/>
                  </a:schemeClr>
                </a:solidFill>
                <a:latin typeface="+mj-lt"/>
                <a:cs typeface="Consolas" pitchFamily="49" charset="0"/>
              </a:rPr>
              <a:t>&gt;</a:t>
            </a:r>
          </a:p>
        </p:txBody>
      </p:sp>
      <p:sp>
        <p:nvSpPr>
          <p:cNvPr id="13" name="Rectangle 12"/>
          <p:cNvSpPr/>
          <p:nvPr/>
        </p:nvSpPr>
        <p:spPr>
          <a:xfrm>
            <a:off x="3058434" y="743531"/>
            <a:ext cx="6075133" cy="3046988"/>
          </a:xfrm>
          <a:prstGeom prst="rect">
            <a:avLst/>
          </a:prstGeom>
        </p:spPr>
        <p:txBody>
          <a:bodyPr wrap="square">
            <a:spAutoFit/>
          </a:bodyPr>
          <a:lstStyle/>
          <a:p>
            <a:pPr defTabSz="914061"/>
            <a:r>
              <a:rPr lang="en-NZ" sz="2400" dirty="0" smtClean="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a:t>
            </a:r>
            <a:r>
              <a:rPr lang="en-NZ" sz="2400" dirty="0" smtClean="0">
                <a:solidFill>
                  <a:schemeClr val="bg1">
                    <a:alpha val="99000"/>
                  </a:schemeClr>
                </a:solidFill>
                <a:latin typeface="+mj-lt"/>
                <a:cs typeface="Consolas" pitchFamily="49" charset="0"/>
              </a:rPr>
              <a:t>Products/Bikes/SuperDuperCycle.jpg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smtClean="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Products/Tents/ShedTent.jpg</a:t>
            </a:r>
            <a:endParaRPr lang="en-NZ" sz="2400" dirty="0">
              <a:solidFill>
                <a:schemeClr val="bg1">
                  <a:alpha val="99000"/>
                </a:schemeClr>
              </a:solidFill>
              <a:latin typeface="+mj-lt"/>
              <a:cs typeface="Consolas" pitchFamily="49" charset="0"/>
            </a:endParaRPr>
          </a:p>
        </p:txBody>
      </p:sp>
    </p:spTree>
    <p:extLst>
      <p:ext uri="{BB962C8B-B14F-4D97-AF65-F5344CB8AC3E}">
        <p14:creationId xmlns:p14="http://schemas.microsoft.com/office/powerpoint/2010/main" val="18434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201525" cy="812800"/>
          </a:xfrm>
          <a:prstGeom prst="rect">
            <a:avLst/>
          </a:prstGeom>
        </p:spPr>
        <p:txBody>
          <a:bodyPr>
            <a:normAutofit fontScale="90000"/>
          </a:bodyPr>
          <a:lstStyle/>
          <a:p>
            <a:r>
              <a:rPr lang="en-US" dirty="0" smtClean="0"/>
              <a:t>Blob </a:t>
            </a:r>
            <a:r>
              <a:rPr lang="en-US" dirty="0"/>
              <a:t>sample listing with </a:t>
            </a:r>
            <a:r>
              <a:rPr lang="en-US" dirty="0" err="1"/>
              <a:t>maxresults</a:t>
            </a:r>
            <a:endParaRPr lang="en-US" dirty="0"/>
          </a:p>
        </p:txBody>
      </p:sp>
      <p:sp>
        <p:nvSpPr>
          <p:cNvPr id="10" name="Rectangle 9"/>
          <p:cNvSpPr/>
          <p:nvPr/>
        </p:nvSpPr>
        <p:spPr>
          <a:xfrm>
            <a:off x="0" y="1"/>
            <a:ext cx="12192000" cy="6858000"/>
          </a:xfrm>
          <a:prstGeom prst="rect">
            <a:avLst/>
          </a:prstGeom>
        </p:spPr>
        <p:txBody>
          <a:bodyPr wrap="square" anchor="ctr">
            <a:noAutofit/>
          </a:bodyPr>
          <a:lstStyle/>
          <a:p>
            <a:pPr marL="252000" defTabSz="914099" fontAlgn="base">
              <a:spcBef>
                <a:spcPts val="1200"/>
              </a:spcBef>
              <a:spcAft>
                <a:spcPct val="0"/>
              </a:spcAft>
            </a:pPr>
            <a:endParaRPr lang="en-US" sz="4800" dirty="0">
              <a:gradFill>
                <a:gsLst>
                  <a:gs pos="0">
                    <a:srgbClr val="FFFFFF"/>
                  </a:gs>
                  <a:gs pos="100000">
                    <a:srgbClr val="FFFFFF"/>
                  </a:gs>
                </a:gsLst>
                <a:lin ang="5400000" scaled="0"/>
              </a:gradFill>
              <a:latin typeface="+mj-lt"/>
            </a:endParaRPr>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
        <p:nvSpPr>
          <p:cNvPr id="4" name="Rectangle 3"/>
          <p:cNvSpPr/>
          <p:nvPr/>
        </p:nvSpPr>
        <p:spPr>
          <a:xfrm>
            <a:off x="0" y="4113921"/>
            <a:ext cx="12192000" cy="1200329"/>
          </a:xfrm>
          <a:prstGeom prst="rect">
            <a:avLst/>
          </a:prstGeom>
        </p:spPr>
        <p:txBody>
          <a:bodyPr wrap="square">
            <a:spAutoFit/>
          </a:bodyPr>
          <a:lstStyle/>
          <a:p>
            <a:pPr algn="ctr" defTabSz="914061"/>
            <a:r>
              <a:rPr lang="en-US" sz="3600" dirty="0">
                <a:solidFill>
                  <a:schemeClr val="bg1">
                    <a:alpha val="99000"/>
                  </a:schemeClr>
                </a:solidFill>
                <a:latin typeface="+mj-lt"/>
                <a:cs typeface="Consolas" pitchFamily="49" charset="0"/>
              </a:rPr>
              <a:t>http://.../</a:t>
            </a:r>
            <a:r>
              <a:rPr lang="en-US" sz="3600" dirty="0" err="1">
                <a:solidFill>
                  <a:schemeClr val="bg1">
                    <a:alpha val="99000"/>
                  </a:schemeClr>
                </a:solidFill>
                <a:latin typeface="+mj-lt"/>
                <a:cs typeface="Consolas" pitchFamily="49" charset="0"/>
              </a:rPr>
              <a:t>products?comp</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list&amp;prefix</a:t>
            </a:r>
            <a:r>
              <a:rPr lang="en-US" sz="3600" dirty="0">
                <a:solidFill>
                  <a:schemeClr val="bg1">
                    <a:alpha val="99000"/>
                  </a:schemeClr>
                </a:solidFill>
                <a:latin typeface="+mj-lt"/>
                <a:cs typeface="Consolas" pitchFamily="49" charset="0"/>
              </a:rPr>
              <a:t>=</a:t>
            </a:r>
            <a:r>
              <a:rPr lang="en-US" sz="3600" dirty="0" err="1">
                <a:solidFill>
                  <a:schemeClr val="bg1">
                    <a:alpha val="99000"/>
                  </a:schemeClr>
                </a:solidFill>
                <a:latin typeface="+mj-lt"/>
                <a:cs typeface="Consolas" pitchFamily="49" charset="0"/>
              </a:rPr>
              <a:t>Canoes&amp;maxresults</a:t>
            </a:r>
            <a:r>
              <a:rPr lang="en-US" sz="3600" dirty="0">
                <a:solidFill>
                  <a:schemeClr val="bg1">
                    <a:alpha val="99000"/>
                  </a:schemeClr>
                </a:solidFill>
                <a:latin typeface="+mj-lt"/>
                <a:cs typeface="Consolas" pitchFamily="49" charset="0"/>
              </a:rPr>
              <a:t>=2</a:t>
            </a:r>
            <a:br>
              <a:rPr lang="en-US" sz="3600" dirty="0">
                <a:solidFill>
                  <a:schemeClr val="bg1">
                    <a:alpha val="99000"/>
                  </a:schemeClr>
                </a:solidFill>
                <a:latin typeface="+mj-lt"/>
                <a:cs typeface="Consolas" pitchFamily="49" charset="0"/>
              </a:rPr>
            </a:br>
            <a:r>
              <a:rPr lang="en-US" sz="3600" dirty="0">
                <a:solidFill>
                  <a:schemeClr val="bg1">
                    <a:alpha val="99000"/>
                  </a:schemeClr>
                </a:solidFill>
                <a:latin typeface="+mj-lt"/>
                <a:cs typeface="Consolas" pitchFamily="49" charset="0"/>
              </a:rPr>
              <a:t>	&amp;marker=1!28!Q2Fub2VzL1doaXRld2F0ZXIuanBn</a:t>
            </a:r>
          </a:p>
        </p:txBody>
      </p:sp>
      <p:sp>
        <p:nvSpPr>
          <p:cNvPr id="8" name="Rectangle 7"/>
          <p:cNvSpPr/>
          <p:nvPr/>
        </p:nvSpPr>
        <p:spPr>
          <a:xfrm>
            <a:off x="3508955" y="5670627"/>
            <a:ext cx="5174090" cy="830997"/>
          </a:xfrm>
          <a:prstGeom prst="rect">
            <a:avLst/>
          </a:prstGeom>
        </p:spPr>
        <p:txBody>
          <a:bodyPr wrap="square">
            <a:spAutoFit/>
          </a:bodyPr>
          <a:lstStyle/>
          <a:p>
            <a:r>
              <a:rPr lang="en-NZ" sz="2400" dirty="0" smtClean="0">
                <a:solidFill>
                  <a:schemeClr val="bg1">
                    <a:alpha val="99000"/>
                  </a:schemeClr>
                </a:solidFill>
                <a:latin typeface="+mj-lt"/>
                <a:cs typeface="Consolas" pitchFamily="49" charset="0"/>
              </a:rPr>
              <a:t>&lt;</a:t>
            </a:r>
            <a:r>
              <a:rPr lang="en-NZ" sz="2400" dirty="0">
                <a:solidFill>
                  <a:schemeClr val="bg1">
                    <a:alpha val="99000"/>
                  </a:schemeClr>
                </a:solidFill>
                <a:latin typeface="+mj-lt"/>
                <a:cs typeface="Consolas" pitchFamily="49" charset="0"/>
              </a:rPr>
              <a:t>Blob&gt;Canoes/Whitewater.jpg&lt;/Blob</a:t>
            </a:r>
            <a:r>
              <a:rPr lang="en-NZ" sz="2400" dirty="0" smtClean="0">
                <a:solidFill>
                  <a:schemeClr val="bg1">
                    <a:alpha val="99000"/>
                  </a:schemeClr>
                </a:solidFill>
                <a:latin typeface="+mj-lt"/>
                <a:cs typeface="Consolas" pitchFamily="49" charset="0"/>
              </a:rPr>
              <a:t>&gt;</a:t>
            </a:r>
          </a:p>
          <a:p>
            <a:r>
              <a:rPr lang="en-NZ" sz="2400" dirty="0" smtClean="0">
                <a:solidFill>
                  <a:schemeClr val="bg1">
                    <a:alpha val="99000"/>
                  </a:schemeClr>
                </a:solidFill>
                <a:latin typeface="+mj-lt"/>
                <a:cs typeface="Consolas" pitchFamily="49" charset="0"/>
              </a:rPr>
              <a:t>&lt;/</a:t>
            </a:r>
            <a:r>
              <a:rPr lang="en-NZ" sz="2400" dirty="0" err="1">
                <a:solidFill>
                  <a:schemeClr val="bg1">
                    <a:alpha val="99000"/>
                  </a:schemeClr>
                </a:solidFill>
                <a:latin typeface="+mj-lt"/>
                <a:cs typeface="Consolas" pitchFamily="49" charset="0"/>
              </a:rPr>
              <a:t>NextMarker</a:t>
            </a:r>
            <a:r>
              <a:rPr lang="en-NZ" sz="2400" dirty="0" smtClean="0">
                <a:solidFill>
                  <a:schemeClr val="bg1">
                    <a:alpha val="99000"/>
                  </a:schemeClr>
                </a:solidFill>
                <a:latin typeface="+mj-lt"/>
                <a:cs typeface="Consolas" pitchFamily="49" charset="0"/>
              </a:rPr>
              <a:t>&gt;</a:t>
            </a:r>
            <a:endParaRPr lang="en-NZ" sz="2400" dirty="0">
              <a:solidFill>
                <a:schemeClr val="bg1">
                  <a:alpha val="99000"/>
                </a:schemeClr>
              </a:solidFill>
              <a:latin typeface="+mj-lt"/>
              <a:cs typeface="Consolas" pitchFamily="49" charset="0"/>
            </a:endParaRPr>
          </a:p>
        </p:txBody>
      </p:sp>
      <p:sp>
        <p:nvSpPr>
          <p:cNvPr id="9" name="Rectangle 8"/>
          <p:cNvSpPr/>
          <p:nvPr/>
        </p:nvSpPr>
        <p:spPr>
          <a:xfrm>
            <a:off x="3058434" y="743531"/>
            <a:ext cx="6075133" cy="3046988"/>
          </a:xfrm>
          <a:prstGeom prst="rect">
            <a:avLst/>
          </a:prstGeom>
        </p:spPr>
        <p:txBody>
          <a:bodyPr wrap="square">
            <a:spAutoFit/>
          </a:bodyPr>
          <a:lstStyle/>
          <a:p>
            <a:pPr defTabSz="914061"/>
            <a:r>
              <a:rPr lang="en-NZ" sz="2400" dirty="0" smtClean="0">
                <a:solidFill>
                  <a:schemeClr val="bg1">
                    <a:alpha val="99000"/>
                  </a:schemeClr>
                </a:solidFill>
                <a:latin typeface="+mj-lt"/>
                <a:cs typeface="Consolas" pitchFamily="49" charset="0"/>
              </a:rPr>
              <a:t>http://adventureworks.blob.core.windows.net/</a:t>
            </a:r>
          </a:p>
          <a:p>
            <a:pPr defTabSz="914061"/>
            <a:r>
              <a:rPr lang="en-NZ" sz="2400" dirty="0">
                <a:solidFill>
                  <a:schemeClr val="bg1">
                    <a:alpha val="99000"/>
                  </a:schemeClr>
                </a:solidFill>
                <a:latin typeface="+mj-lt"/>
                <a:cs typeface="Consolas" pitchFamily="49" charset="0"/>
              </a:rPr>
              <a:t>	</a:t>
            </a:r>
            <a:r>
              <a:rPr lang="en-NZ" sz="2400" dirty="0" smtClean="0">
                <a:solidFill>
                  <a:schemeClr val="bg1">
                    <a:alpha val="99000"/>
                  </a:schemeClr>
                </a:solidFill>
                <a:latin typeface="+mj-lt"/>
                <a:cs typeface="Consolas" pitchFamily="49" charset="0"/>
              </a:rPr>
              <a:t>Products/Bikes/SuperDuperCycle.jpg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Products/Bikes/FastBike.jpg</a:t>
            </a:r>
          </a:p>
          <a:p>
            <a:pPr defTabSz="914061"/>
            <a:r>
              <a:rPr lang="en-NZ" sz="2400" dirty="0">
                <a:solidFill>
                  <a:schemeClr val="bg1">
                    <a:alpha val="99000"/>
                  </a:schemeClr>
                </a:solidFill>
                <a:cs typeface="Consolas" pitchFamily="49" charset="0"/>
              </a:rPr>
              <a:t>	</a:t>
            </a:r>
            <a:r>
              <a:rPr lang="en-NZ" sz="2400" dirty="0">
                <a:solidFill>
                  <a:schemeClr val="bg1">
                    <a:alpha val="99000"/>
                  </a:schemeClr>
                </a:solidFill>
                <a:latin typeface="+mj-lt"/>
                <a:cs typeface="Consolas" pitchFamily="49" charset="0"/>
              </a:rPr>
              <a:t>Products/Canoes/Hybrid.jpg</a:t>
            </a:r>
          </a:p>
          <a:p>
            <a:pPr defTabSz="914061"/>
            <a:r>
              <a:rPr lang="en-NZ" sz="2400" dirty="0">
                <a:solidFill>
                  <a:schemeClr val="bg1">
                    <a:alpha val="99000"/>
                  </a:schemeClr>
                </a:solidFill>
                <a:latin typeface="+mj-lt"/>
                <a:cs typeface="Consolas" pitchFamily="49" charset="0"/>
              </a:rPr>
              <a:t>	Products/Canoes/Flatwater.jpg</a:t>
            </a:r>
          </a:p>
          <a:p>
            <a:pPr defTabSz="914061"/>
            <a:r>
              <a:rPr lang="en-NZ" sz="2400" dirty="0">
                <a:solidFill>
                  <a:schemeClr val="bg1">
                    <a:alpha val="99000"/>
                  </a:schemeClr>
                </a:solidFill>
                <a:latin typeface="+mj-lt"/>
                <a:cs typeface="Consolas" pitchFamily="49" charset="0"/>
              </a:rPr>
              <a:t>	Products/Canoes/Whitewater.jpg</a:t>
            </a:r>
          </a:p>
          <a:p>
            <a:pPr defTabSz="914061"/>
            <a:r>
              <a:rPr lang="en-NZ" sz="2400" dirty="0" smtClean="0">
                <a:solidFill>
                  <a:schemeClr val="bg1">
                    <a:alpha val="99000"/>
                  </a:schemeClr>
                </a:solidFill>
                <a:latin typeface="+mj-lt"/>
                <a:cs typeface="Consolas" pitchFamily="49" charset="0"/>
              </a:rPr>
              <a:t>	Products/Tents/PalaceTent.jpg</a:t>
            </a:r>
          </a:p>
          <a:p>
            <a:pPr defTabSz="914061"/>
            <a:r>
              <a:rPr lang="en-NZ" sz="2400" dirty="0">
                <a:solidFill>
                  <a:schemeClr val="bg1">
                    <a:alpha val="99000"/>
                  </a:schemeClr>
                </a:solidFill>
                <a:cs typeface="Consolas" pitchFamily="49" charset="0"/>
              </a:rPr>
              <a:t>	</a:t>
            </a:r>
            <a:r>
              <a:rPr lang="en-NZ" sz="2400" dirty="0" smtClean="0">
                <a:solidFill>
                  <a:schemeClr val="bg1">
                    <a:alpha val="99000"/>
                  </a:schemeClr>
                </a:solidFill>
                <a:latin typeface="+mj-lt"/>
                <a:cs typeface="Consolas" pitchFamily="49" charset="0"/>
              </a:rPr>
              <a:t>Products/Tents/ShedTent.jpg</a:t>
            </a:r>
            <a:endParaRPr lang="en-NZ" sz="2400" dirty="0">
              <a:solidFill>
                <a:schemeClr val="bg1">
                  <a:alpha val="99000"/>
                </a:schemeClr>
              </a:solidFill>
              <a:latin typeface="+mj-lt"/>
              <a:cs typeface="Consolas" pitchFamily="49" charset="0"/>
            </a:endParaRPr>
          </a:p>
        </p:txBody>
      </p:sp>
    </p:spTree>
    <p:extLst>
      <p:ext uri="{BB962C8B-B14F-4D97-AF65-F5344CB8AC3E}">
        <p14:creationId xmlns:p14="http://schemas.microsoft.com/office/powerpoint/2010/main" val="3062686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Rectangle 34"/>
          <p:cNvSpPr/>
          <p:nvPr/>
        </p:nvSpPr>
        <p:spPr>
          <a:xfrm>
            <a:off x="6402388" y="5568909"/>
            <a:ext cx="1264328" cy="433904"/>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sz="1400" dirty="0">
                <a:solidFill>
                  <a:srgbClr val="FFFFFF">
                    <a:alpha val="99000"/>
                  </a:srgbClr>
                </a:solidFill>
              </a:rPr>
              <a:t>TheBlob.wmv</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US" dirty="0" smtClean="0"/>
              <a:t>Uploading a Block Blob</a:t>
            </a:r>
            <a:endParaRPr lang="en-US" dirty="0"/>
          </a:p>
        </p:txBody>
      </p:sp>
      <p:sp>
        <p:nvSpPr>
          <p:cNvPr id="4" name="Content Placeholder 3"/>
          <p:cNvSpPr>
            <a:spLocks noGrp="1"/>
          </p:cNvSpPr>
          <p:nvPr>
            <p:ph type="body" sz="quarter" idx="4294967295"/>
          </p:nvPr>
        </p:nvSpPr>
        <p:spPr>
          <a:xfrm>
            <a:off x="0" y="1447800"/>
            <a:ext cx="8185150" cy="946150"/>
          </a:xfrm>
          <a:prstGeom prst="rect">
            <a:avLst/>
          </a:prstGeom>
        </p:spPr>
        <p:txBody>
          <a:bodyPr/>
          <a:lstStyle/>
          <a:p>
            <a:pPr marL="0" indent="0">
              <a:buNone/>
            </a:pPr>
            <a:r>
              <a:rPr lang="en-US" dirty="0" smtClean="0"/>
              <a:t>Uploading</a:t>
            </a:r>
            <a:endParaRPr lang="en-US" dirty="0"/>
          </a:p>
        </p:txBody>
      </p:sp>
      <p:sp>
        <p:nvSpPr>
          <p:cNvPr id="45" name="Rectangle 44"/>
          <p:cNvSpPr/>
          <p:nvPr/>
        </p:nvSpPr>
        <p:spPr>
          <a:xfrm>
            <a:off x="2187476" y="2572400"/>
            <a:ext cx="3276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10 GB Movie</a:t>
            </a:r>
          </a:p>
        </p:txBody>
      </p:sp>
      <p:sp>
        <p:nvSpPr>
          <p:cNvPr id="63" name="Rectangle 62"/>
          <p:cNvSpPr/>
          <p:nvPr/>
        </p:nvSpPr>
        <p:spPr>
          <a:xfrm>
            <a:off x="1823384"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64" name="Group 38"/>
          <p:cNvGrpSpPr/>
          <p:nvPr/>
        </p:nvGrpSpPr>
        <p:grpSpPr>
          <a:xfrm>
            <a:off x="1718610" y="3367972"/>
            <a:ext cx="4095869" cy="975429"/>
            <a:chOff x="830818" y="3047300"/>
            <a:chExt cx="4095869" cy="975429"/>
          </a:xfrm>
        </p:grpSpPr>
        <p:sp>
          <p:nvSpPr>
            <p:cNvPr id="65" name="TextBox 64"/>
            <p:cNvSpPr txBox="1"/>
            <p:nvPr/>
          </p:nvSpPr>
          <p:spPr>
            <a:xfrm>
              <a:off x="830818" y="3079360"/>
              <a:ext cx="430887" cy="892232"/>
            </a:xfrm>
            <a:prstGeom prst="rect">
              <a:avLst/>
            </a:prstGeom>
            <a:noFill/>
          </p:spPr>
          <p:txBody>
            <a:bodyPr vert="vert270" wrap="none" rtlCol="0">
              <a:spAutoFit/>
            </a:bodyPr>
            <a:lstStyle/>
            <a:p>
              <a:r>
                <a:rPr lang="en-US" sz="1600" b="1" dirty="0">
                  <a:solidFill>
                    <a:schemeClr val="bg1">
                      <a:alpha val="99000"/>
                    </a:schemeClr>
                  </a:solidFill>
                  <a:latin typeface="+mj-lt"/>
                </a:rPr>
                <a:t>Block Id 1</a:t>
              </a:r>
            </a:p>
          </p:txBody>
        </p:sp>
        <p:sp>
          <p:nvSpPr>
            <p:cNvPr id="66" name="TextBox 65"/>
            <p:cNvSpPr txBox="1"/>
            <p:nvPr/>
          </p:nvSpPr>
          <p:spPr>
            <a:xfrm>
              <a:off x="1126093"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2</a:t>
              </a:r>
            </a:p>
          </p:txBody>
        </p:sp>
        <p:sp>
          <p:nvSpPr>
            <p:cNvPr id="67" name="TextBox 66"/>
            <p:cNvSpPr txBox="1"/>
            <p:nvPr/>
          </p:nvSpPr>
          <p:spPr>
            <a:xfrm>
              <a:off x="1459468" y="3047300"/>
              <a:ext cx="430887" cy="924292"/>
            </a:xfrm>
            <a:prstGeom prst="rect">
              <a:avLst/>
            </a:prstGeom>
            <a:noFill/>
          </p:spPr>
          <p:txBody>
            <a:bodyPr vert="vert270" wrap="none" rtlCol="0">
              <a:spAutoFit/>
            </a:bodyPr>
            <a:lstStyle/>
            <a:p>
              <a:r>
                <a:rPr lang="en-US" sz="1600" b="1" dirty="0">
                  <a:solidFill>
                    <a:schemeClr val="bg1">
                      <a:alpha val="99000"/>
                    </a:schemeClr>
                  </a:solidFill>
                  <a:latin typeface="+mj-lt"/>
                </a:rPr>
                <a:t>Block Id 3</a:t>
              </a:r>
            </a:p>
          </p:txBody>
        </p:sp>
        <p:sp>
          <p:nvSpPr>
            <p:cNvPr id="68" name="TextBox 67"/>
            <p:cNvSpPr txBox="1"/>
            <p:nvPr/>
          </p:nvSpPr>
          <p:spPr>
            <a:xfrm>
              <a:off x="4495800" y="3058362"/>
              <a:ext cx="430887" cy="964367"/>
            </a:xfrm>
            <a:prstGeom prst="rect">
              <a:avLst/>
            </a:prstGeom>
            <a:noFill/>
          </p:spPr>
          <p:txBody>
            <a:bodyPr vert="vert270" wrap="none" rtlCol="0">
              <a:spAutoFit/>
            </a:bodyPr>
            <a:lstStyle/>
            <a:p>
              <a:r>
                <a:rPr lang="en-US" sz="1600" b="1" dirty="0">
                  <a:solidFill>
                    <a:schemeClr val="bg1">
                      <a:alpha val="99000"/>
                    </a:schemeClr>
                  </a:solidFill>
                  <a:latin typeface="+mj-lt"/>
                </a:rPr>
                <a:t>Block Id N</a:t>
              </a:r>
            </a:p>
          </p:txBody>
        </p:sp>
        <p:cxnSp>
          <p:nvCxnSpPr>
            <p:cNvPr id="69" name="Straight Connector 68"/>
            <p:cNvCxnSpPr/>
            <p:nvPr/>
          </p:nvCxnSpPr>
          <p:spPr>
            <a:xfrm>
              <a:off x="1905000" y="3352800"/>
              <a:ext cx="2592327" cy="0"/>
            </a:xfrm>
            <a:prstGeom prst="line">
              <a:avLst/>
            </a:prstGeom>
            <a:ln w="50800"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sp>
        <p:nvSpPr>
          <p:cNvPr id="70" name="Rectangle 69"/>
          <p:cNvSpPr/>
          <p:nvPr/>
        </p:nvSpPr>
        <p:spPr>
          <a:xfrm>
            <a:off x="5873750" y="1446213"/>
            <a:ext cx="4108450" cy="3286058"/>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45716" rIns="91432" bIns="365760" numCol="1" rtlCol="0" anchor="b" anchorCtr="0" compatLnSpc="1">
            <a:prstTxWarp prst="textNoShape">
              <a:avLst/>
            </a:prstTxWarp>
          </a:bodyPr>
          <a:lstStyle/>
          <a:p>
            <a:pPr defTabSz="914061" fontAlgn="base">
              <a:spcBef>
                <a:spcPct val="0"/>
              </a:spcBef>
              <a:spcAft>
                <a:spcPct val="0"/>
              </a:spcAft>
            </a:pPr>
            <a:r>
              <a:rPr lang="en-US" sz="1700" dirty="0">
                <a:solidFill>
                  <a:srgbClr val="595959">
                    <a:alpha val="99000"/>
                  </a:srgbClr>
                </a:solidFill>
                <a:latin typeface="+mj-lt"/>
              </a:rPr>
              <a:t>blobName = “TheBlob.wmv”;</a:t>
            </a:r>
          </a:p>
          <a:p>
            <a:pPr defTabSz="914061" fontAlgn="base">
              <a:spcBef>
                <a:spcPct val="0"/>
              </a:spcBef>
              <a:spcAft>
                <a:spcPct val="0"/>
              </a:spcAft>
            </a:pPr>
            <a:r>
              <a:rPr lang="en-US" sz="1700" dirty="0">
                <a:solidFill>
                  <a:srgbClr val="595959">
                    <a:alpha val="99000"/>
                  </a:srgbClr>
                </a:solidFill>
                <a:latin typeface="+mj-lt"/>
              </a:rPr>
              <a:t>PutBlock(blobName, blockId1, block1Bits);</a:t>
            </a:r>
          </a:p>
          <a:p>
            <a:pPr defTabSz="914061" fontAlgn="base">
              <a:spcBef>
                <a:spcPct val="0"/>
              </a:spcBef>
              <a:spcAft>
                <a:spcPct val="0"/>
              </a:spcAft>
            </a:pPr>
            <a:r>
              <a:rPr lang="en-US" sz="1700" dirty="0">
                <a:solidFill>
                  <a:srgbClr val="595959">
                    <a:alpha val="99000"/>
                  </a:srgbClr>
                </a:solidFill>
                <a:latin typeface="+mj-lt"/>
              </a:rPr>
              <a:t>PutBlock(blobName, blockId2, block2Bits);</a:t>
            </a:r>
          </a:p>
          <a:p>
            <a:pPr defTabSz="914061" fontAlgn="base">
              <a:spcBef>
                <a:spcPct val="0"/>
              </a:spcBef>
              <a:spcAft>
                <a:spcPct val="0"/>
              </a:spcAft>
            </a:pPr>
            <a:r>
              <a:rPr lang="en-US" sz="1700" dirty="0">
                <a:solidFill>
                  <a:srgbClr val="595959">
                    <a:alpha val="99000"/>
                  </a:srgbClr>
                </a:solidFill>
                <a:latin typeface="+mj-lt"/>
              </a:rPr>
              <a:t>…………</a:t>
            </a:r>
          </a:p>
          <a:p>
            <a:pPr defTabSz="914061" fontAlgn="base">
              <a:spcBef>
                <a:spcPct val="0"/>
              </a:spcBef>
              <a:spcAft>
                <a:spcPct val="0"/>
              </a:spcAft>
            </a:pPr>
            <a:r>
              <a:rPr lang="en-US" sz="1700" dirty="0">
                <a:solidFill>
                  <a:srgbClr val="595959">
                    <a:alpha val="99000"/>
                  </a:srgbClr>
                </a:solidFill>
                <a:latin typeface="+mj-lt"/>
              </a:rPr>
              <a:t>PutBlock(blobName, blockIdN, blockNBits);</a:t>
            </a:r>
          </a:p>
          <a:p>
            <a:pPr defTabSz="914061" fontAlgn="base">
              <a:spcBef>
                <a:spcPct val="0"/>
              </a:spcBef>
              <a:spcAft>
                <a:spcPct val="0"/>
              </a:spcAft>
            </a:pPr>
            <a:r>
              <a:rPr lang="en-US" sz="1700" b="1" dirty="0">
                <a:solidFill>
                  <a:srgbClr val="595959">
                    <a:alpha val="99000"/>
                  </a:srgbClr>
                </a:solidFill>
                <a:latin typeface="+mj-lt"/>
              </a:rPr>
              <a:t>PutBlockList(blobName,</a:t>
            </a:r>
          </a:p>
          <a:p>
            <a:pPr defTabSz="914061" fontAlgn="base">
              <a:spcBef>
                <a:spcPct val="0"/>
              </a:spcBef>
              <a:spcAft>
                <a:spcPct val="0"/>
              </a:spcAft>
            </a:pPr>
            <a:r>
              <a:rPr lang="en-US" sz="1700" b="1" dirty="0">
                <a:solidFill>
                  <a:srgbClr val="595959">
                    <a:alpha val="99000"/>
                  </a:srgbClr>
                </a:solidFill>
                <a:latin typeface="+mj-lt"/>
              </a:rPr>
              <a:t>	       blockId1,…,blockIdN);</a:t>
            </a:r>
          </a:p>
        </p:txBody>
      </p:sp>
      <p:sp>
        <p:nvSpPr>
          <p:cNvPr id="71" name="Rectangle 70"/>
          <p:cNvSpPr/>
          <p:nvPr/>
        </p:nvSpPr>
        <p:spPr>
          <a:xfrm>
            <a:off x="21758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2" name="Rectangle 71"/>
          <p:cNvSpPr/>
          <p:nvPr/>
        </p:nvSpPr>
        <p:spPr>
          <a:xfrm>
            <a:off x="2494801" y="2568511"/>
            <a:ext cx="499314"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3" name="Rectangle 72"/>
          <p:cNvSpPr/>
          <p:nvPr/>
        </p:nvSpPr>
        <p:spPr>
          <a:xfrm>
            <a:off x="55286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5" name="Rectangle 74"/>
          <p:cNvSpPr/>
          <p:nvPr/>
        </p:nvSpPr>
        <p:spPr>
          <a:xfrm>
            <a:off x="6257430" y="5487988"/>
            <a:ext cx="1554244" cy="5334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TheBlob.wmv</a:t>
            </a:r>
          </a:p>
        </p:txBody>
      </p:sp>
      <p:sp>
        <p:nvSpPr>
          <p:cNvPr id="77" name="Oval 76"/>
          <p:cNvSpPr/>
          <p:nvPr/>
        </p:nvSpPr>
        <p:spPr bwMode="auto">
          <a:xfrm>
            <a:off x="5797529" y="3600663"/>
            <a:ext cx="3848340" cy="1020144"/>
          </a:xfrm>
          <a:prstGeom prst="ellipse">
            <a:avLst/>
          </a:prstGeom>
          <a:noFill/>
          <a:ln w="317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endParaRPr>
          </a:p>
        </p:txBody>
      </p:sp>
      <p:sp>
        <p:nvSpPr>
          <p:cNvPr id="37" name="Content Placeholder 3"/>
          <p:cNvSpPr txBox="1">
            <a:spLocks/>
          </p:cNvSpPr>
          <p:nvPr/>
        </p:nvSpPr>
        <p:spPr>
          <a:xfrm>
            <a:off x="6397637" y="1643876"/>
            <a:ext cx="2746364" cy="553998"/>
          </a:xfrm>
          <a:prstGeom prst="rect">
            <a:avLst/>
          </a:prstGeom>
        </p:spPr>
        <p:txBody>
          <a:bodyPr vert="horz" wrap="square" lIns="0" tIns="0" rIns="0" bIns="0" rtlCol="0" anchor="b">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3"/>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solidFill>
                  <a:schemeClr val="accent2">
                    <a:alpha val="99000"/>
                  </a:schemeClr>
                </a:solidFill>
                <a:latin typeface="+mj-lt"/>
                <a:ea typeface="Segoe UI" pitchFamily="34" charset="0"/>
                <a:cs typeface="Segoe UI" pitchFamily="34" charset="0"/>
              </a:rPr>
              <a:t>THE BLOB</a:t>
            </a:r>
          </a:p>
        </p:txBody>
      </p:sp>
      <p:grpSp>
        <p:nvGrpSpPr>
          <p:cNvPr id="3" name="Group 2"/>
          <p:cNvGrpSpPr/>
          <p:nvPr/>
        </p:nvGrpSpPr>
        <p:grpSpPr>
          <a:xfrm>
            <a:off x="1882677" y="2572400"/>
            <a:ext cx="3886200" cy="533400"/>
            <a:chOff x="1881089" y="1898650"/>
            <a:chExt cx="3886200" cy="533400"/>
          </a:xfrm>
        </p:grpSpPr>
        <p:sp>
          <p:nvSpPr>
            <p:cNvPr id="36" name="Rectangle 35"/>
            <p:cNvSpPr/>
            <p:nvPr/>
          </p:nvSpPr>
          <p:spPr>
            <a:xfrm>
              <a:off x="1881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8" name="Rectangle 37"/>
            <p:cNvSpPr/>
            <p:nvPr/>
          </p:nvSpPr>
          <p:spPr>
            <a:xfrm>
              <a:off x="2185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39" name="Rectangle 38"/>
            <p:cNvSpPr/>
            <p:nvPr/>
          </p:nvSpPr>
          <p:spPr>
            <a:xfrm>
              <a:off x="2490689" y="1898650"/>
              <a:ext cx="508911"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0" name="Rectangle 39"/>
            <p:cNvSpPr/>
            <p:nvPr/>
          </p:nvSpPr>
          <p:spPr>
            <a:xfrm>
              <a:off x="3100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1" name="Rectangle 40"/>
            <p:cNvSpPr/>
            <p:nvPr/>
          </p:nvSpPr>
          <p:spPr>
            <a:xfrm>
              <a:off x="3405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2" name="Rectangle 41"/>
            <p:cNvSpPr/>
            <p:nvPr/>
          </p:nvSpPr>
          <p:spPr>
            <a:xfrm>
              <a:off x="3709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3" name="Rectangle 42"/>
            <p:cNvSpPr/>
            <p:nvPr/>
          </p:nvSpPr>
          <p:spPr>
            <a:xfrm>
              <a:off x="4014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4" name="Rectangle 43"/>
            <p:cNvSpPr/>
            <p:nvPr/>
          </p:nvSpPr>
          <p:spPr>
            <a:xfrm>
              <a:off x="43194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7" name="Rectangle 46"/>
            <p:cNvSpPr/>
            <p:nvPr/>
          </p:nvSpPr>
          <p:spPr>
            <a:xfrm>
              <a:off x="4624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8" name="Rectangle 47"/>
            <p:cNvSpPr/>
            <p:nvPr/>
          </p:nvSpPr>
          <p:spPr>
            <a:xfrm>
              <a:off x="4929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49" name="Rectangle 48"/>
            <p:cNvSpPr/>
            <p:nvPr/>
          </p:nvSpPr>
          <p:spPr>
            <a:xfrm>
              <a:off x="5233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sp>
          <p:nvSpPr>
            <p:cNvPr id="62" name="Rectangle 61"/>
            <p:cNvSpPr/>
            <p:nvPr/>
          </p:nvSpPr>
          <p:spPr>
            <a:xfrm>
              <a:off x="5538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latin typeface="+mj-lt"/>
              </a:endParaRPr>
            </a:p>
          </p:txBody>
        </p:sp>
      </p:grpSp>
      <p:pic>
        <p:nvPicPr>
          <p:cNvPr id="34" name="Picture 33"/>
          <p:cNvPicPr>
            <a:picLocks noChangeAspect="1"/>
          </p:cNvPicPr>
          <p:nvPr/>
        </p:nvPicPr>
        <p:blipFill>
          <a:blip r:embed="rId4"/>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106180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
                                            <p:txEl>
                                              <p:pRg st="0" end="0"/>
                                            </p:txEl>
                                          </p:spTgt>
                                        </p:tgtEl>
                                        <p:attrNameLst>
                                          <p:attrName>style.visibility</p:attrName>
                                        </p:attrNameLst>
                                      </p:cBhvr>
                                      <p:to>
                                        <p:strVal val="visible"/>
                                      </p:to>
                                    </p:set>
                                    <p:animEffect transition="in" filter="fade">
                                      <p:cBhvr>
                                        <p:cTn id="7" dur="500"/>
                                        <p:tgtEl>
                                          <p:spTgt spid="7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45"/>
                                        </p:tgtEl>
                                      </p:cBhvr>
                                    </p:animEffect>
                                    <p:set>
                                      <p:cBhvr>
                                        <p:cTn id="16" dur="1" fill="hold">
                                          <p:stCondLst>
                                            <p:cond delay="499"/>
                                          </p:stCondLst>
                                        </p:cTn>
                                        <p:tgtEl>
                                          <p:spTgt spid="45"/>
                                        </p:tgtEl>
                                        <p:attrNameLst>
                                          <p:attrName>style.visibility</p:attrName>
                                        </p:attrNameLst>
                                      </p:cBhvr>
                                      <p:to>
                                        <p:strVal val="hidden"/>
                                      </p:to>
                                    </p:set>
                                  </p:childTnLst>
                                </p:cTn>
                              </p:par>
                            </p:childTnLst>
                          </p:cTn>
                        </p:par>
                        <p:par>
                          <p:cTn id="17" fill="hold">
                            <p:stCondLst>
                              <p:cond delay="500"/>
                            </p:stCondLst>
                            <p:childTnLst>
                              <p:par>
                                <p:cTn id="18" presetID="55"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1000" fill="hold"/>
                                        <p:tgtEl>
                                          <p:spTgt spid="3"/>
                                        </p:tgtEl>
                                        <p:attrNameLst>
                                          <p:attrName>ppt_w</p:attrName>
                                        </p:attrNameLst>
                                      </p:cBhvr>
                                      <p:tavLst>
                                        <p:tav tm="0">
                                          <p:val>
                                            <p:strVal val="#ppt_w*0.70"/>
                                          </p:val>
                                        </p:tav>
                                        <p:tav tm="100000">
                                          <p:val>
                                            <p:strVal val="#ppt_w"/>
                                          </p:val>
                                        </p:tav>
                                      </p:tavLst>
                                    </p:anim>
                                    <p:anim calcmode="lin" valueType="num">
                                      <p:cBhvr>
                                        <p:cTn id="21" dur="1000" fill="hold"/>
                                        <p:tgtEl>
                                          <p:spTgt spid="3"/>
                                        </p:tgtEl>
                                        <p:attrNameLst>
                                          <p:attrName>ppt_h</p:attrName>
                                        </p:attrNameLst>
                                      </p:cBhvr>
                                      <p:tavLst>
                                        <p:tav tm="0">
                                          <p:val>
                                            <p:strVal val="#ppt_h"/>
                                          </p:val>
                                        </p:tav>
                                        <p:tav tm="100000">
                                          <p:val>
                                            <p:strVal val="#ppt_h"/>
                                          </p:val>
                                        </p:tav>
                                      </p:tavLst>
                                    </p:anim>
                                    <p:animEffect transition="in" filter="fade">
                                      <p:cBhvr>
                                        <p:cTn id="22" dur="1000"/>
                                        <p:tgtEl>
                                          <p:spTgt spid="3"/>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fade">
                                      <p:cBhvr>
                                        <p:cTn id="26" dur="1000"/>
                                        <p:tgtEl>
                                          <p:spTgt spid="6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0">
                                            <p:txEl>
                                              <p:pRg st="1" end="1"/>
                                            </p:txEl>
                                          </p:spTgt>
                                        </p:tgtEl>
                                        <p:attrNameLst>
                                          <p:attrName>style.visibility</p:attrName>
                                        </p:attrNameLst>
                                      </p:cBhvr>
                                      <p:to>
                                        <p:strVal val="visible"/>
                                      </p:to>
                                    </p:set>
                                    <p:animEffect transition="in" filter="fade">
                                      <p:cBhvr>
                                        <p:cTn id="31" dur="500"/>
                                        <p:tgtEl>
                                          <p:spTgt spid="70">
                                            <p:txEl>
                                              <p:pRg st="1" end="1"/>
                                            </p:txEl>
                                          </p:spTgt>
                                        </p:tgtEl>
                                      </p:cBhvr>
                                    </p:animEffect>
                                  </p:childTnLst>
                                </p:cTn>
                              </p:par>
                            </p:childTnLst>
                          </p:cTn>
                        </p:par>
                        <p:par>
                          <p:cTn id="32" fill="hold">
                            <p:stCondLst>
                              <p:cond delay="500"/>
                            </p:stCondLst>
                            <p:childTnLst>
                              <p:par>
                                <p:cTn id="33" presetID="1" presetClass="entr" presetSubtype="0" fill="hold" nodeType="afterEffect">
                                  <p:stCondLst>
                                    <p:cond delay="0"/>
                                  </p:stCondLst>
                                  <p:childTnLst>
                                    <p:set>
                                      <p:cBhvr>
                                        <p:cTn id="34" dur="1" fill="hold">
                                          <p:stCondLst>
                                            <p:cond delay="0"/>
                                          </p:stCondLst>
                                        </p:cTn>
                                        <p:tgtEl>
                                          <p:spTgt spid="63"/>
                                        </p:tgtEl>
                                        <p:attrNameLst>
                                          <p:attrName>style.visibility</p:attrName>
                                        </p:attrNameLst>
                                      </p:cBhvr>
                                      <p:to>
                                        <p:strVal val="visible"/>
                                      </p:to>
                                    </p:set>
                                  </p:childTnLst>
                                </p:cTn>
                              </p:par>
                            </p:childTnLst>
                          </p:cTn>
                        </p:par>
                        <p:par>
                          <p:cTn id="35" fill="hold">
                            <p:stCondLst>
                              <p:cond delay="500"/>
                            </p:stCondLst>
                            <p:childTnLst>
                              <p:par>
                                <p:cTn id="36" presetID="0" presetClass="path" presetSubtype="0" accel="50000" decel="50000" fill="hold" grpId="0" nodeType="afterEffect">
                                  <p:stCondLst>
                                    <p:cond delay="0"/>
                                  </p:stCondLst>
                                  <p:childTnLst>
                                    <p:animMotion origin="layout" path="M 4.72222E-6 -3.33333E-6 C 0.04079 0.11366 0.08246 0.22778 0.16336 0.29723 C 0.24444 0.36667 0.36493 0.39144 0.48628 0.41667 " pathEditMode="relative" rAng="0" ptsTypes="aaA">
                                      <p:cBhvr>
                                        <p:cTn id="37" dur="2000" fill="hold"/>
                                        <p:tgtEl>
                                          <p:spTgt spid="63"/>
                                        </p:tgtEl>
                                        <p:attrNameLst>
                                          <p:attrName>ppt_x</p:attrName>
                                          <p:attrName>ppt_y</p:attrName>
                                        </p:attrNameLst>
                                      </p:cBhvr>
                                      <p:rCtr x="24300" y="20800"/>
                                    </p:animMotion>
                                  </p:childTnLst>
                                </p:cTn>
                              </p:par>
                            </p:childTnLst>
                          </p:cTn>
                        </p:par>
                        <p:par>
                          <p:cTn id="38" fill="hold">
                            <p:stCondLst>
                              <p:cond delay="2500"/>
                            </p:stCondLst>
                            <p:childTnLst>
                              <p:par>
                                <p:cTn id="39" presetID="10" presetClass="exit" presetSubtype="0" fill="hold" nodeType="afterEffect">
                                  <p:stCondLst>
                                    <p:cond delay="0"/>
                                  </p:stCondLst>
                                  <p:childTnLst>
                                    <p:animEffect transition="out" filter="fade">
                                      <p:cBhvr>
                                        <p:cTn id="40" dur="2000"/>
                                        <p:tgtEl>
                                          <p:spTgt spid="63"/>
                                        </p:tgtEl>
                                      </p:cBhvr>
                                    </p:animEffect>
                                    <p:set>
                                      <p:cBhvr>
                                        <p:cTn id="41" dur="1" fill="hold">
                                          <p:stCondLst>
                                            <p:cond delay="1999"/>
                                          </p:stCondLst>
                                        </p:cTn>
                                        <p:tgtEl>
                                          <p:spTgt spid="63"/>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0">
                                            <p:txEl>
                                              <p:pRg st="2" end="2"/>
                                            </p:txEl>
                                          </p:spTgt>
                                        </p:tgtEl>
                                        <p:attrNameLst>
                                          <p:attrName>style.visibility</p:attrName>
                                        </p:attrNameLst>
                                      </p:cBhvr>
                                      <p:to>
                                        <p:strVal val="visible"/>
                                      </p:to>
                                    </p:set>
                                    <p:animEffect transition="in" filter="fade">
                                      <p:cBhvr>
                                        <p:cTn id="46" dur="500"/>
                                        <p:tgtEl>
                                          <p:spTgt spid="70">
                                            <p:txEl>
                                              <p:pRg st="2" end="2"/>
                                            </p:txEl>
                                          </p:spTgt>
                                        </p:tgtEl>
                                      </p:cBhvr>
                                    </p:animEffect>
                                  </p:childTnLst>
                                </p:cTn>
                              </p:par>
                            </p:childTnLst>
                          </p:cTn>
                        </p:par>
                        <p:par>
                          <p:cTn id="47" fill="hold">
                            <p:stCondLst>
                              <p:cond delay="500"/>
                            </p:stCondLst>
                            <p:childTnLst>
                              <p:par>
                                <p:cTn id="48" presetID="1" presetClass="entr" presetSubtype="0" fill="hold" nodeType="afterEffect">
                                  <p:stCondLst>
                                    <p:cond delay="0"/>
                                  </p:stCondLst>
                                  <p:childTnLst>
                                    <p:set>
                                      <p:cBhvr>
                                        <p:cTn id="49" dur="1" fill="hold">
                                          <p:stCondLst>
                                            <p:cond delay="0"/>
                                          </p:stCondLst>
                                        </p:cTn>
                                        <p:tgtEl>
                                          <p:spTgt spid="71"/>
                                        </p:tgtEl>
                                        <p:attrNameLst>
                                          <p:attrName>style.visibility</p:attrName>
                                        </p:attrNameLst>
                                      </p:cBhvr>
                                      <p:to>
                                        <p:strVal val="visible"/>
                                      </p:to>
                                    </p:set>
                                  </p:childTnLst>
                                </p:cTn>
                              </p:par>
                            </p:childTnLst>
                          </p:cTn>
                        </p:par>
                        <p:par>
                          <p:cTn id="50" fill="hold">
                            <p:stCondLst>
                              <p:cond delay="500"/>
                            </p:stCondLst>
                            <p:childTnLst>
                              <p:par>
                                <p:cTn id="51" presetID="0" presetClass="path" presetSubtype="0" accel="50000" decel="50000" fill="hold" grpId="0" nodeType="afterEffect">
                                  <p:stCondLst>
                                    <p:cond delay="0"/>
                                  </p:stCondLst>
                                  <p:childTnLst>
                                    <p:animMotion origin="layout" path="M -3.33333E-6 -3.33333E-6 C 0.0382 0.11065 0.07691 0.22176 0.15243 0.28936 C 0.2283 0.35695 0.3408 0.38102 0.45417 0.40556 " pathEditMode="relative" rAng="0" ptsTypes="aaA">
                                      <p:cBhvr>
                                        <p:cTn id="52" dur="2000" fill="hold"/>
                                        <p:tgtEl>
                                          <p:spTgt spid="71"/>
                                        </p:tgtEl>
                                        <p:attrNameLst>
                                          <p:attrName>ppt_x</p:attrName>
                                          <p:attrName>ppt_y</p:attrName>
                                        </p:attrNameLst>
                                      </p:cBhvr>
                                      <p:rCtr x="22700" y="20300"/>
                                    </p:animMotion>
                                  </p:childTnLst>
                                </p:cTn>
                              </p:par>
                            </p:childTnLst>
                          </p:cTn>
                        </p:par>
                        <p:par>
                          <p:cTn id="53" fill="hold">
                            <p:stCondLst>
                              <p:cond delay="2500"/>
                            </p:stCondLst>
                            <p:childTnLst>
                              <p:par>
                                <p:cTn id="54" presetID="10" presetClass="exit" presetSubtype="0" fill="hold" grpId="1" nodeType="afterEffect">
                                  <p:stCondLst>
                                    <p:cond delay="0"/>
                                  </p:stCondLst>
                                  <p:childTnLst>
                                    <p:animEffect transition="out" filter="fade">
                                      <p:cBhvr>
                                        <p:cTn id="55" dur="2000"/>
                                        <p:tgtEl>
                                          <p:spTgt spid="71"/>
                                        </p:tgtEl>
                                      </p:cBhvr>
                                    </p:animEffect>
                                    <p:set>
                                      <p:cBhvr>
                                        <p:cTn id="56" dur="1" fill="hold">
                                          <p:stCondLst>
                                            <p:cond delay="1999"/>
                                          </p:stCondLst>
                                        </p:cTn>
                                        <p:tgtEl>
                                          <p:spTgt spid="71"/>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70">
                                            <p:txEl>
                                              <p:pRg st="3" end="3"/>
                                            </p:txEl>
                                          </p:spTgt>
                                        </p:tgtEl>
                                        <p:attrNameLst>
                                          <p:attrName>style.visibility</p:attrName>
                                        </p:attrNameLst>
                                      </p:cBhvr>
                                      <p:to>
                                        <p:strVal val="visible"/>
                                      </p:to>
                                    </p:set>
                                    <p:animEffect transition="in" filter="fade">
                                      <p:cBhvr>
                                        <p:cTn id="61" dur="500"/>
                                        <p:tgtEl>
                                          <p:spTgt spid="70">
                                            <p:txEl>
                                              <p:pRg st="3" end="3"/>
                                            </p:txEl>
                                          </p:spTgt>
                                        </p:tgtEl>
                                      </p:cBhvr>
                                    </p:animEffect>
                                  </p:childTnLst>
                                </p:cTn>
                              </p:par>
                            </p:childTnLst>
                          </p:cTn>
                        </p:par>
                        <p:par>
                          <p:cTn id="62" fill="hold">
                            <p:stCondLst>
                              <p:cond delay="500"/>
                            </p:stCondLst>
                            <p:childTnLst>
                              <p:par>
                                <p:cTn id="63" presetID="1" presetClass="entr" presetSubtype="0" fill="hold" nodeType="afterEffect">
                                  <p:stCondLst>
                                    <p:cond delay="0"/>
                                  </p:stCondLst>
                                  <p:childTnLst>
                                    <p:set>
                                      <p:cBhvr>
                                        <p:cTn id="64" dur="1" fill="hold">
                                          <p:stCondLst>
                                            <p:cond delay="0"/>
                                          </p:stCondLst>
                                        </p:cTn>
                                        <p:tgtEl>
                                          <p:spTgt spid="72"/>
                                        </p:tgtEl>
                                        <p:attrNameLst>
                                          <p:attrName>style.visibility</p:attrName>
                                        </p:attrNameLst>
                                      </p:cBhvr>
                                      <p:to>
                                        <p:strVal val="visible"/>
                                      </p:to>
                                    </p:set>
                                  </p:childTnLst>
                                </p:cTn>
                              </p:par>
                            </p:childTnLst>
                          </p:cTn>
                        </p:par>
                        <p:par>
                          <p:cTn id="65" fill="hold">
                            <p:stCondLst>
                              <p:cond delay="500"/>
                            </p:stCondLst>
                            <p:childTnLst>
                              <p:par>
                                <p:cTn id="66" presetID="0" presetClass="path" presetSubtype="0" accel="50000" decel="50000" fill="hold" grpId="0" nodeType="afterEffect">
                                  <p:stCondLst>
                                    <p:cond delay="0"/>
                                  </p:stCondLst>
                                  <p:childTnLst>
                                    <p:animMotion origin="layout" path="M 3.33333E-6 -3.33333E-6 C 0.03524 0.10764 0.07135 0.21574 0.14132 0.28148 C 0.21146 0.34723 0.3158 0.37061 0.42083 0.39445 " pathEditMode="relative" rAng="0" ptsTypes="aaA">
                                      <p:cBhvr>
                                        <p:cTn id="67" dur="2000" fill="hold"/>
                                        <p:tgtEl>
                                          <p:spTgt spid="72"/>
                                        </p:tgtEl>
                                        <p:attrNameLst>
                                          <p:attrName>ppt_x</p:attrName>
                                          <p:attrName>ppt_y</p:attrName>
                                        </p:attrNameLst>
                                      </p:cBhvr>
                                      <p:rCtr x="21000" y="19700"/>
                                    </p:animMotion>
                                  </p:childTnLst>
                                </p:cTn>
                              </p:par>
                            </p:childTnLst>
                          </p:cTn>
                        </p:par>
                        <p:par>
                          <p:cTn id="68" fill="hold">
                            <p:stCondLst>
                              <p:cond delay="2500"/>
                            </p:stCondLst>
                            <p:childTnLst>
                              <p:par>
                                <p:cTn id="69" presetID="10" presetClass="exit" presetSubtype="0" fill="hold" grpId="1" nodeType="afterEffect">
                                  <p:stCondLst>
                                    <p:cond delay="0"/>
                                  </p:stCondLst>
                                  <p:childTnLst>
                                    <p:animEffect transition="out" filter="fade">
                                      <p:cBhvr>
                                        <p:cTn id="70" dur="2000"/>
                                        <p:tgtEl>
                                          <p:spTgt spid="72"/>
                                        </p:tgtEl>
                                      </p:cBhvr>
                                    </p:animEffect>
                                    <p:set>
                                      <p:cBhvr>
                                        <p:cTn id="71" dur="1" fill="hold">
                                          <p:stCondLst>
                                            <p:cond delay="1999"/>
                                          </p:stCondLst>
                                        </p:cTn>
                                        <p:tgtEl>
                                          <p:spTgt spid="72"/>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70">
                                            <p:txEl>
                                              <p:pRg st="4" end="4"/>
                                            </p:txEl>
                                          </p:spTgt>
                                        </p:tgtEl>
                                        <p:attrNameLst>
                                          <p:attrName>style.visibility</p:attrName>
                                        </p:attrNameLst>
                                      </p:cBhvr>
                                      <p:to>
                                        <p:strVal val="visible"/>
                                      </p:to>
                                    </p:set>
                                    <p:animEffect transition="in" filter="fade">
                                      <p:cBhvr>
                                        <p:cTn id="76" dur="500"/>
                                        <p:tgtEl>
                                          <p:spTgt spid="70">
                                            <p:txEl>
                                              <p:pRg st="4" end="4"/>
                                            </p:txEl>
                                          </p:spTgt>
                                        </p:tgtEl>
                                      </p:cBhvr>
                                    </p:animEffect>
                                  </p:childTnLst>
                                </p:cTn>
                              </p:par>
                            </p:childTnLst>
                          </p:cTn>
                        </p:par>
                        <p:par>
                          <p:cTn id="77" fill="hold">
                            <p:stCondLst>
                              <p:cond delay="500"/>
                            </p:stCondLst>
                            <p:childTnLst>
                              <p:par>
                                <p:cTn id="78" presetID="1" presetClass="entr" presetSubtype="0" fill="hold" grpId="2" nodeType="afterEffect">
                                  <p:stCondLst>
                                    <p:cond delay="0"/>
                                  </p:stCondLst>
                                  <p:childTnLst>
                                    <p:set>
                                      <p:cBhvr>
                                        <p:cTn id="79" dur="1" fill="hold">
                                          <p:stCondLst>
                                            <p:cond delay="0"/>
                                          </p:stCondLst>
                                        </p:cTn>
                                        <p:tgtEl>
                                          <p:spTgt spid="73"/>
                                        </p:tgtEl>
                                        <p:attrNameLst>
                                          <p:attrName>style.visibility</p:attrName>
                                        </p:attrNameLst>
                                      </p:cBhvr>
                                      <p:to>
                                        <p:strVal val="visible"/>
                                      </p:to>
                                    </p:set>
                                  </p:childTnLst>
                                </p:cTn>
                              </p:par>
                            </p:childTnLst>
                          </p:cTn>
                        </p:par>
                        <p:par>
                          <p:cTn id="80" fill="hold">
                            <p:stCondLst>
                              <p:cond delay="500"/>
                            </p:stCondLst>
                            <p:childTnLst>
                              <p:par>
                                <p:cTn id="81" presetID="0" presetClass="path" presetSubtype="0" accel="50000" decel="50000" fill="hold" grpId="0" nodeType="afterEffect">
                                  <p:stCondLst>
                                    <p:cond delay="0"/>
                                  </p:stCondLst>
                                  <p:childTnLst>
                                    <p:animMotion origin="layout" path="M -1.88925E-6 1.11111E-6 C 0.01043 0.1081 0.02085 0.21736 0.04183 0.28356 C 0.06267 0.34977 0.09407 0.37315 0.12547 0.39745 " pathEditMode="relative" rAng="0" ptsTypes="aaA">
                                      <p:cBhvr>
                                        <p:cTn id="82" dur="2000" fill="hold"/>
                                        <p:tgtEl>
                                          <p:spTgt spid="73"/>
                                        </p:tgtEl>
                                        <p:attrNameLst>
                                          <p:attrName>ppt_x</p:attrName>
                                          <p:attrName>ppt_y</p:attrName>
                                        </p:attrNameLst>
                                      </p:cBhvr>
                                      <p:rCtr x="6267" y="19861"/>
                                    </p:animMotion>
                                  </p:childTnLst>
                                </p:cTn>
                              </p:par>
                            </p:childTnLst>
                          </p:cTn>
                        </p:par>
                        <p:par>
                          <p:cTn id="83" fill="hold">
                            <p:stCondLst>
                              <p:cond delay="2500"/>
                            </p:stCondLst>
                            <p:childTnLst>
                              <p:par>
                                <p:cTn id="84" presetID="10" presetClass="exit" presetSubtype="0" fill="hold" grpId="1" nodeType="afterEffect">
                                  <p:stCondLst>
                                    <p:cond delay="0"/>
                                  </p:stCondLst>
                                  <p:childTnLst>
                                    <p:animEffect transition="out" filter="fade">
                                      <p:cBhvr>
                                        <p:cTn id="85" dur="2000"/>
                                        <p:tgtEl>
                                          <p:spTgt spid="73"/>
                                        </p:tgtEl>
                                      </p:cBhvr>
                                    </p:animEffect>
                                    <p:set>
                                      <p:cBhvr>
                                        <p:cTn id="86" dur="1" fill="hold">
                                          <p:stCondLst>
                                            <p:cond delay="1999"/>
                                          </p:stCondLst>
                                        </p:cTn>
                                        <p:tgtEl>
                                          <p:spTgt spid="73"/>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70">
                                            <p:txEl>
                                              <p:pRg st="5" end="5"/>
                                            </p:txEl>
                                          </p:spTgt>
                                        </p:tgtEl>
                                        <p:attrNameLst>
                                          <p:attrName>style.visibility</p:attrName>
                                        </p:attrNameLst>
                                      </p:cBhvr>
                                      <p:to>
                                        <p:strVal val="visible"/>
                                      </p:to>
                                    </p:set>
                                    <p:animEffect transition="in" filter="fade">
                                      <p:cBhvr>
                                        <p:cTn id="91" dur="500"/>
                                        <p:tgtEl>
                                          <p:spTgt spid="70">
                                            <p:txEl>
                                              <p:pRg st="5" end="5"/>
                                            </p:txEl>
                                          </p:spTgt>
                                        </p:tgtEl>
                                      </p:cBhvr>
                                    </p:animEffect>
                                  </p:childTnLst>
                                </p:cTn>
                              </p:par>
                              <p:par>
                                <p:cTn id="92" presetID="10" presetClass="entr" presetSubtype="0" fill="hold" nodeType="withEffect">
                                  <p:stCondLst>
                                    <p:cond delay="0"/>
                                  </p:stCondLst>
                                  <p:childTnLst>
                                    <p:set>
                                      <p:cBhvr>
                                        <p:cTn id="93" dur="1" fill="hold">
                                          <p:stCondLst>
                                            <p:cond delay="0"/>
                                          </p:stCondLst>
                                        </p:cTn>
                                        <p:tgtEl>
                                          <p:spTgt spid="70">
                                            <p:txEl>
                                              <p:pRg st="6" end="6"/>
                                            </p:txEl>
                                          </p:spTgt>
                                        </p:tgtEl>
                                        <p:attrNameLst>
                                          <p:attrName>style.visibility</p:attrName>
                                        </p:attrNameLst>
                                      </p:cBhvr>
                                      <p:to>
                                        <p:strVal val="visible"/>
                                      </p:to>
                                    </p:set>
                                    <p:animEffect transition="in" filter="fade">
                                      <p:cBhvr>
                                        <p:cTn id="94" dur="500"/>
                                        <p:tgtEl>
                                          <p:spTgt spid="70">
                                            <p:txEl>
                                              <p:pRg st="6" end="6"/>
                                            </p:txEl>
                                          </p:spTgt>
                                        </p:tgtEl>
                                      </p:cBhvr>
                                    </p:animEffec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75"/>
                                        </p:tgtEl>
                                        <p:attrNameLst>
                                          <p:attrName>style.visibility</p:attrName>
                                        </p:attrNameLst>
                                      </p:cBhvr>
                                      <p:to>
                                        <p:strVal val="visible"/>
                                      </p:to>
                                    </p:set>
                                    <p:animEffect transition="in" filter="fade">
                                      <p:cBhvr>
                                        <p:cTn id="98" dur="750"/>
                                        <p:tgtEl>
                                          <p:spTgt spid="7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7"/>
                                        </p:tgtEl>
                                        <p:attrNameLst>
                                          <p:attrName>style.visibility</p:attrName>
                                        </p:attrNameLst>
                                      </p:cBhvr>
                                      <p:to>
                                        <p:strVal val="visible"/>
                                      </p:to>
                                    </p:set>
                                    <p:animEffect transition="in" filter="fade">
                                      <p:cBhvr>
                                        <p:cTn id="101" dur="500"/>
                                        <p:tgtEl>
                                          <p:spTgt spid="77"/>
                                        </p:tgtEl>
                                      </p:cBhvr>
                                    </p:animEffect>
                                  </p:childTnLst>
                                </p:cTn>
                              </p:par>
                              <p:par>
                                <p:cTn id="102" presetID="10" presetClass="exit" presetSubtype="0" fill="hold" grpId="1" nodeType="withEffect">
                                  <p:stCondLst>
                                    <p:cond delay="0"/>
                                  </p:stCondLst>
                                  <p:childTnLst>
                                    <p:animEffect transition="out" filter="fade">
                                      <p:cBhvr>
                                        <p:cTn id="103" dur="500"/>
                                        <p:tgtEl>
                                          <p:spTgt spid="77"/>
                                        </p:tgtEl>
                                      </p:cBhvr>
                                    </p:animEffect>
                                    <p:set>
                                      <p:cBhvr>
                                        <p:cTn id="104"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5" grpId="0" animBg="1"/>
      <p:bldP spid="63" grpId="0" animBg="1"/>
      <p:bldP spid="71" grpId="0" animBg="1"/>
      <p:bldP spid="71" grpId="1" animBg="1"/>
      <p:bldP spid="72" grpId="0" animBg="1"/>
      <p:bldP spid="72" grpId="1" animBg="1"/>
      <p:bldP spid="73" grpId="0" animBg="1"/>
      <p:bldP spid="73" grpId="1" animBg="1"/>
      <p:bldP spid="73" grpId="2" animBg="1"/>
      <p:bldP spid="75" grpId="0" animBg="1"/>
      <p:bldP spid="77" grpId="0" animBg="1"/>
      <p:bldP spid="77" grpId="1" animBg="1"/>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US" dirty="0" smtClean="0"/>
              <a:t>Blob block uploading benefits</a:t>
            </a:r>
            <a:endParaRPr lang="en-US" dirty="0"/>
          </a:p>
        </p:txBody>
      </p:sp>
      <p:sp>
        <p:nvSpPr>
          <p:cNvPr id="3" name="Content Placeholder 2"/>
          <p:cNvSpPr>
            <a:spLocks noGrp="1"/>
          </p:cNvSpPr>
          <p:nvPr>
            <p:ph sz="quarter" idx="10"/>
          </p:nvPr>
        </p:nvSpPr>
        <p:spPr/>
        <p:txBody>
          <a:bodyPr/>
          <a:lstStyle/>
          <a:p>
            <a:pPr marL="0" indent="0">
              <a:buNone/>
            </a:pPr>
            <a:r>
              <a:rPr lang="en-US" sz="2800" dirty="0"/>
              <a:t>Efficient continuation and retry</a:t>
            </a:r>
          </a:p>
          <a:p>
            <a:pPr marL="0" indent="0">
              <a:buNone/>
            </a:pPr>
            <a:r>
              <a:rPr lang="en-US" sz="2800" dirty="0"/>
              <a:t>Parallel and out of order upload of </a:t>
            </a:r>
            <a:r>
              <a:rPr lang="en-US" sz="2800" dirty="0" smtClean="0"/>
              <a:t>blocks</a:t>
            </a:r>
            <a:endParaRPr lang="en-US" sz="2800" dirty="0"/>
          </a:p>
        </p:txBody>
      </p:sp>
      <p:pic>
        <p:nvPicPr>
          <p:cNvPr id="11" name="Picture 10"/>
          <p:cNvPicPr>
            <a:picLocks noChangeAspect="1"/>
          </p:cNvPicPr>
          <p:nvPr/>
        </p:nvPicPr>
        <p:blipFill>
          <a:blip r:embed="rId3"/>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3899258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 name="Rectangle 37"/>
          <p:cNvSpPr/>
          <p:nvPr/>
        </p:nvSpPr>
        <p:spPr>
          <a:xfrm>
            <a:off x="252000" y="1668544"/>
            <a:ext cx="2837468" cy="4147794"/>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idx="4294967295"/>
          </p:nvPr>
        </p:nvSpPr>
        <p:spPr>
          <a:xfrm>
            <a:off x="-9525" y="0"/>
            <a:ext cx="12201525" cy="812800"/>
          </a:xfrm>
          <a:prstGeom prst="rect">
            <a:avLst/>
          </a:prstGeom>
        </p:spPr>
        <p:txBody>
          <a:bodyPr/>
          <a:lstStyle/>
          <a:p>
            <a:r>
              <a:rPr lang="en-US" dirty="0" smtClean="0"/>
              <a:t>Page Blob – Random Read/Write</a:t>
            </a:r>
            <a:endParaRPr lang="en-US" dirty="0"/>
          </a:p>
        </p:txBody>
      </p:sp>
      <p:sp>
        <p:nvSpPr>
          <p:cNvPr id="40" name="Content Placeholder 2"/>
          <p:cNvSpPr txBox="1">
            <a:spLocks/>
          </p:cNvSpPr>
          <p:nvPr/>
        </p:nvSpPr>
        <p:spPr>
          <a:xfrm>
            <a:off x="3654979" y="527900"/>
            <a:ext cx="8537021" cy="6330099"/>
          </a:xfrm>
          <a:prstGeom prst="rect">
            <a:avLst/>
          </a:prstGeom>
        </p:spPr>
        <p:txBody>
          <a:bodyPr vert="horz" wrap="square" lIns="0" tIns="0" rIns="0" bIns="0" rtlCol="0" anchor="ctr">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0" lvl="1" indent="0">
              <a:spcBef>
                <a:spcPts val="600"/>
              </a:spcBef>
              <a:buNone/>
            </a:pPr>
            <a:r>
              <a:rPr lang="en-US" sz="3000" dirty="0" smtClean="0">
                <a:solidFill>
                  <a:schemeClr val="bg1">
                    <a:alpha val="99000"/>
                  </a:schemeClr>
                </a:solidFill>
                <a:latin typeface="+mj-lt"/>
              </a:rPr>
              <a:t>Create blob and specify </a:t>
            </a:r>
            <a:r>
              <a:rPr lang="en-US" sz="3000" dirty="0">
                <a:solidFill>
                  <a:schemeClr val="bg1">
                    <a:alpha val="99000"/>
                  </a:schemeClr>
                </a:solidFill>
                <a:latin typeface="+mj-lt"/>
              </a:rPr>
              <a:t>Blob Size = 10 </a:t>
            </a:r>
            <a:r>
              <a:rPr lang="en-US" sz="3000" dirty="0" err="1" smtClean="0">
                <a:solidFill>
                  <a:schemeClr val="bg1">
                    <a:alpha val="99000"/>
                  </a:schemeClr>
                </a:solidFill>
                <a:latin typeface="+mj-lt"/>
              </a:rPr>
              <a:t>Gbytes</a:t>
            </a:r>
            <a:endParaRPr lang="en-US" sz="3000" dirty="0">
              <a:solidFill>
                <a:schemeClr val="bg1">
                  <a:alpha val="99000"/>
                </a:schemeClr>
              </a:solidFill>
              <a:latin typeface="+mj-lt"/>
            </a:endParaRPr>
          </a:p>
          <a:p>
            <a:pPr marL="0" indent="0">
              <a:spcBef>
                <a:spcPts val="600"/>
              </a:spcBef>
              <a:buNone/>
            </a:pPr>
            <a:r>
              <a:rPr lang="en-US" sz="3000" dirty="0">
                <a:solidFill>
                  <a:schemeClr val="bg1">
                    <a:alpha val="99000"/>
                  </a:schemeClr>
                </a:solidFill>
                <a:latin typeface="+mj-lt"/>
              </a:rPr>
              <a:t>Fixed Page Size = 512 bytes</a:t>
            </a:r>
          </a:p>
          <a:p>
            <a:pPr marL="0" indent="0">
              <a:spcBef>
                <a:spcPts val="600"/>
              </a:spcBef>
              <a:buNone/>
            </a:pPr>
            <a:r>
              <a:rPr lang="en-US" sz="3000" dirty="0">
                <a:solidFill>
                  <a:schemeClr val="bg1">
                    <a:alpha val="99000"/>
                  </a:schemeClr>
                </a:solidFill>
                <a:latin typeface="+mj-lt"/>
              </a:rPr>
              <a:t>Random Access </a:t>
            </a:r>
            <a:r>
              <a:rPr lang="en-US" sz="3000" dirty="0" smtClean="0">
                <a:solidFill>
                  <a:schemeClr val="bg1">
                    <a:alpha val="99000"/>
                  </a:schemeClr>
                </a:solidFill>
                <a:latin typeface="+mj-lt"/>
              </a:rPr>
              <a:t>Operations:</a:t>
            </a:r>
            <a:endParaRPr lang="en-US" sz="3000" dirty="0">
              <a:solidFill>
                <a:schemeClr val="bg1">
                  <a:alpha val="99000"/>
                </a:schemeClr>
              </a:solidFill>
              <a:latin typeface="+mj-lt"/>
            </a:endParaRPr>
          </a:p>
          <a:p>
            <a:pPr marL="0" lvl="1" indent="0">
              <a:spcBef>
                <a:spcPts val="600"/>
              </a:spcBef>
              <a:buNone/>
            </a:pPr>
            <a:r>
              <a:rPr lang="en-US" sz="3000" dirty="0" err="1">
                <a:solidFill>
                  <a:srgbClr val="FFC000"/>
                </a:solidFill>
                <a:latin typeface="+mj-lt"/>
              </a:rPr>
              <a:t>PutPage</a:t>
            </a:r>
            <a:r>
              <a:rPr lang="en-US" sz="3000" dirty="0">
                <a:solidFill>
                  <a:srgbClr val="FFC000"/>
                </a:solidFill>
                <a:latin typeface="+mj-lt"/>
              </a:rPr>
              <a:t>[512, 2048)</a:t>
            </a:r>
          </a:p>
          <a:p>
            <a:pPr marL="0" lvl="1" indent="0">
              <a:spcBef>
                <a:spcPts val="600"/>
              </a:spcBef>
              <a:buNone/>
            </a:pPr>
            <a:r>
              <a:rPr lang="en-US" sz="3000" dirty="0" err="1">
                <a:solidFill>
                  <a:schemeClr val="accent2">
                    <a:lumMod val="50000"/>
                  </a:schemeClr>
                </a:solidFill>
                <a:latin typeface="+mj-lt"/>
              </a:rPr>
              <a:t>PutPage</a:t>
            </a:r>
            <a:r>
              <a:rPr lang="en-US" sz="3000" dirty="0">
                <a:solidFill>
                  <a:schemeClr val="accent2">
                    <a:lumMod val="50000"/>
                  </a:schemeClr>
                </a:solidFill>
                <a:latin typeface="+mj-lt"/>
              </a:rPr>
              <a:t>[0, 1024)</a:t>
            </a:r>
          </a:p>
          <a:p>
            <a:pPr marL="0" lvl="1" indent="0">
              <a:spcBef>
                <a:spcPts val="600"/>
              </a:spcBef>
              <a:buNone/>
            </a:pPr>
            <a:r>
              <a:rPr lang="en-US" sz="3000" dirty="0" err="1">
                <a:solidFill>
                  <a:srgbClr val="4472C4"/>
                </a:solidFill>
                <a:latin typeface="+mj-lt"/>
              </a:rPr>
              <a:t>ClearPage</a:t>
            </a:r>
            <a:r>
              <a:rPr lang="en-US" sz="3000" dirty="0">
                <a:solidFill>
                  <a:srgbClr val="4472C4"/>
                </a:solidFill>
                <a:latin typeface="+mj-lt"/>
              </a:rPr>
              <a:t>[512, 1536)</a:t>
            </a:r>
          </a:p>
          <a:p>
            <a:pPr marL="0" lvl="1" indent="0">
              <a:spcBef>
                <a:spcPts val="600"/>
              </a:spcBef>
              <a:buNone/>
            </a:pPr>
            <a:r>
              <a:rPr lang="en-US" sz="3000" dirty="0" err="1">
                <a:solidFill>
                  <a:srgbClr val="00B050"/>
                </a:solidFill>
                <a:latin typeface="+mj-lt"/>
              </a:rPr>
              <a:t>PutPage</a:t>
            </a:r>
            <a:r>
              <a:rPr lang="en-US" sz="3000" dirty="0">
                <a:solidFill>
                  <a:srgbClr val="00B050"/>
                </a:solidFill>
                <a:latin typeface="+mj-lt"/>
              </a:rPr>
              <a:t>[2048,2560)</a:t>
            </a:r>
          </a:p>
          <a:p>
            <a:pPr marL="0" indent="0">
              <a:spcBef>
                <a:spcPts val="600"/>
              </a:spcBef>
              <a:buNone/>
            </a:pPr>
            <a:r>
              <a:rPr lang="en-US" sz="3000" dirty="0" err="1">
                <a:solidFill>
                  <a:schemeClr val="bg1">
                    <a:alpha val="99000"/>
                  </a:schemeClr>
                </a:solidFill>
                <a:latin typeface="+mj-lt"/>
              </a:rPr>
              <a:t>GetPageRange</a:t>
            </a:r>
            <a:r>
              <a:rPr lang="en-US" sz="3000" dirty="0">
                <a:solidFill>
                  <a:schemeClr val="bg1">
                    <a:alpha val="99000"/>
                  </a:schemeClr>
                </a:solidFill>
                <a:latin typeface="+mj-lt"/>
              </a:rPr>
              <a:t>[0, 4096) returns valid data ranges:</a:t>
            </a:r>
          </a:p>
          <a:p>
            <a:pPr marL="0" lvl="1" indent="0">
              <a:spcBef>
                <a:spcPts val="600"/>
              </a:spcBef>
              <a:buNone/>
            </a:pPr>
            <a:r>
              <a:rPr lang="en-US" sz="3000" dirty="0">
                <a:solidFill>
                  <a:schemeClr val="bg1">
                    <a:alpha val="99000"/>
                  </a:schemeClr>
                </a:solidFill>
                <a:latin typeface="+mj-lt"/>
              </a:rPr>
              <a:t>[0,512) , [1536,2560)</a:t>
            </a:r>
          </a:p>
          <a:p>
            <a:pPr marL="0" indent="0">
              <a:spcBef>
                <a:spcPts val="600"/>
              </a:spcBef>
              <a:buNone/>
            </a:pPr>
            <a:r>
              <a:rPr lang="en-US" sz="3000" dirty="0" err="1">
                <a:solidFill>
                  <a:schemeClr val="bg1">
                    <a:alpha val="99000"/>
                  </a:schemeClr>
                </a:solidFill>
                <a:latin typeface="+mj-lt"/>
              </a:rPr>
              <a:t>GetBlob</a:t>
            </a:r>
            <a:r>
              <a:rPr lang="en-US" sz="3000" dirty="0">
                <a:solidFill>
                  <a:schemeClr val="bg1">
                    <a:alpha val="99000"/>
                  </a:schemeClr>
                </a:solidFill>
                <a:latin typeface="+mj-lt"/>
              </a:rPr>
              <a:t>[1000, 2048) </a:t>
            </a:r>
            <a:r>
              <a:rPr lang="en-US" sz="3000" dirty="0" smtClean="0">
                <a:solidFill>
                  <a:schemeClr val="bg1">
                    <a:alpha val="99000"/>
                  </a:schemeClr>
                </a:solidFill>
                <a:latin typeface="+mj-lt"/>
              </a:rPr>
              <a:t>returns:</a:t>
            </a:r>
            <a:endParaRPr lang="en-US" sz="3000" dirty="0">
              <a:solidFill>
                <a:schemeClr val="bg1">
                  <a:alpha val="99000"/>
                </a:schemeClr>
              </a:solidFill>
              <a:latin typeface="+mj-lt"/>
            </a:endParaRPr>
          </a:p>
          <a:p>
            <a:pPr marL="0" lvl="1" indent="0">
              <a:spcBef>
                <a:spcPts val="600"/>
              </a:spcBef>
              <a:buNone/>
            </a:pPr>
            <a:r>
              <a:rPr lang="en-US" sz="3000" dirty="0">
                <a:solidFill>
                  <a:schemeClr val="bg1">
                    <a:alpha val="99000"/>
                  </a:schemeClr>
                </a:solidFill>
                <a:latin typeface="+mj-lt"/>
              </a:rPr>
              <a:t>All 0 for first 536 bytes</a:t>
            </a:r>
          </a:p>
          <a:p>
            <a:pPr marL="0" lvl="1" indent="0">
              <a:spcBef>
                <a:spcPts val="600"/>
              </a:spcBef>
              <a:buNone/>
            </a:pPr>
            <a:r>
              <a:rPr lang="en-US" sz="3000" dirty="0">
                <a:solidFill>
                  <a:schemeClr val="bg1">
                    <a:alpha val="99000"/>
                  </a:schemeClr>
                </a:solidFill>
                <a:latin typeface="+mj-lt"/>
              </a:rPr>
              <a:t>Next 512 bytes </a:t>
            </a:r>
            <a:r>
              <a:rPr lang="en-US" sz="3000" dirty="0" smtClean="0">
                <a:solidFill>
                  <a:schemeClr val="bg1">
                    <a:alpha val="99000"/>
                  </a:schemeClr>
                </a:solidFill>
                <a:latin typeface="+mj-lt"/>
              </a:rPr>
              <a:t>data </a:t>
            </a:r>
            <a:r>
              <a:rPr lang="en-US" sz="3000" dirty="0">
                <a:solidFill>
                  <a:schemeClr val="bg1">
                    <a:alpha val="99000"/>
                  </a:schemeClr>
                </a:solidFill>
                <a:latin typeface="+mj-lt"/>
              </a:rPr>
              <a:t>stored in [</a:t>
            </a:r>
            <a:r>
              <a:rPr lang="en-US" sz="3000" dirty="0" smtClean="0">
                <a:solidFill>
                  <a:schemeClr val="bg1">
                    <a:alpha val="99000"/>
                  </a:schemeClr>
                </a:solidFill>
                <a:latin typeface="+mj-lt"/>
              </a:rPr>
              <a:t>1536,2048)</a:t>
            </a:r>
            <a:endParaRPr lang="en-US" sz="3000" dirty="0">
              <a:solidFill>
                <a:schemeClr val="bg1">
                  <a:alpha val="99000"/>
                </a:schemeClr>
              </a:solidFill>
              <a:latin typeface="+mj-lt"/>
            </a:endParaRPr>
          </a:p>
        </p:txBody>
      </p:sp>
      <p:sp>
        <p:nvSpPr>
          <p:cNvPr id="41" name="TextBox 40"/>
          <p:cNvSpPr txBox="1"/>
          <p:nvPr/>
        </p:nvSpPr>
        <p:spPr>
          <a:xfrm>
            <a:off x="663507" y="1766873"/>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latin typeface="+mj-lt"/>
              </a:rPr>
              <a:t>0</a:t>
            </a:r>
          </a:p>
        </p:txBody>
      </p:sp>
      <p:sp>
        <p:nvSpPr>
          <p:cNvPr id="43" name="Rectangle 42"/>
          <p:cNvSpPr/>
          <p:nvPr/>
        </p:nvSpPr>
        <p:spPr>
          <a:xfrm>
            <a:off x="444558" y="5431652"/>
            <a:ext cx="545333" cy="276997"/>
          </a:xfrm>
          <a:prstGeom prst="rect">
            <a:avLst/>
          </a:prstGeom>
        </p:spPr>
        <p:txBody>
          <a:bodyPr wrap="none" lIns="91436" tIns="45719" rIns="91436" bIns="45719">
            <a:spAutoFit/>
          </a:bodyPr>
          <a:lstStyle/>
          <a:p>
            <a:pPr algn="r"/>
            <a:r>
              <a:rPr lang="en-US" sz="1200" dirty="0">
                <a:solidFill>
                  <a:srgbClr val="595959">
                    <a:alpha val="99000"/>
                  </a:srgbClr>
                </a:solidFill>
                <a:latin typeface="+mj-lt"/>
              </a:rPr>
              <a:t>10 GB</a:t>
            </a:r>
            <a:endParaRPr lang="en-US" sz="1200" baseline="30000" dirty="0">
              <a:solidFill>
                <a:srgbClr val="595959">
                  <a:alpha val="99000"/>
                </a:srgbClr>
              </a:solidFill>
              <a:latin typeface="+mj-lt"/>
            </a:endParaRPr>
          </a:p>
        </p:txBody>
      </p:sp>
      <p:sp>
        <p:nvSpPr>
          <p:cNvPr id="47" name="Rectangle 46"/>
          <p:cNvSpPr/>
          <p:nvPr/>
        </p:nvSpPr>
        <p:spPr>
          <a:xfrm rot="5400000">
            <a:off x="-91358" y="3003549"/>
            <a:ext cx="3657600" cy="1447800"/>
          </a:xfrm>
          <a:prstGeom prst="rect">
            <a:avLst/>
          </a:prstGeom>
          <a:solidFill>
            <a:schemeClr val="accent4">
              <a:lumMod val="75000"/>
            </a:schemeClr>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13667"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504507" y="2078850"/>
            <a:ext cx="427019"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512</a:t>
            </a:r>
          </a:p>
        </p:txBody>
      </p:sp>
      <p:sp>
        <p:nvSpPr>
          <p:cNvPr id="53" name="Rectangle 52"/>
          <p:cNvSpPr/>
          <p:nvPr/>
        </p:nvSpPr>
        <p:spPr>
          <a:xfrm>
            <a:off x="422754" y="2383650"/>
            <a:ext cx="508772"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1024</a:t>
            </a:r>
          </a:p>
        </p:txBody>
      </p:sp>
      <p:cxnSp>
        <p:nvCxnSpPr>
          <p:cNvPr id="55" name="Straight Connector 54"/>
          <p:cNvCxnSpPr/>
          <p:nvPr/>
        </p:nvCxnSpPr>
        <p:spPr>
          <a:xfrm>
            <a:off x="1013543"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13543"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013543"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13543"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3543"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013543"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013543"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013543"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013543"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013543"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13543"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25960" y="2684094"/>
            <a:ext cx="505566"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1536</a:t>
            </a:r>
          </a:p>
        </p:txBody>
      </p:sp>
      <p:sp>
        <p:nvSpPr>
          <p:cNvPr id="77" name="Rectangle 76"/>
          <p:cNvSpPr/>
          <p:nvPr/>
        </p:nvSpPr>
        <p:spPr>
          <a:xfrm>
            <a:off x="382679"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2048</a:t>
            </a:r>
          </a:p>
        </p:txBody>
      </p:sp>
      <p:sp>
        <p:nvSpPr>
          <p:cNvPr id="78" name="Rectangle 77"/>
          <p:cNvSpPr/>
          <p:nvPr/>
        </p:nvSpPr>
        <p:spPr>
          <a:xfrm>
            <a:off x="382679"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2560</a:t>
            </a:r>
          </a:p>
        </p:txBody>
      </p:sp>
      <p:grpSp>
        <p:nvGrpSpPr>
          <p:cNvPr id="87" name="Group 103"/>
          <p:cNvGrpSpPr/>
          <p:nvPr/>
        </p:nvGrpSpPr>
        <p:grpSpPr>
          <a:xfrm>
            <a:off x="2613743"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90" name="Right Brace 89"/>
          <p:cNvSpPr/>
          <p:nvPr/>
        </p:nvSpPr>
        <p:spPr>
          <a:xfrm>
            <a:off x="2613743" y="2425700"/>
            <a:ext cx="152400" cy="692151"/>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lIns="91436" tIns="45719" rIns="91436" bIns="45719" rtlCol="0" anchor="ctr"/>
          <a:lstStyle/>
          <a:p>
            <a:pPr algn="ctr"/>
            <a:endParaRPr lang="en-US" dirty="0"/>
          </a:p>
        </p:txBody>
      </p:sp>
      <p:sp>
        <p:nvSpPr>
          <p:cNvPr id="6" name="Rectangle 5"/>
          <p:cNvSpPr/>
          <p:nvPr/>
        </p:nvSpPr>
        <p:spPr>
          <a:xfrm rot="5400000">
            <a:off x="661403" y="3545276"/>
            <a:ext cx="2204642" cy="369332"/>
          </a:xfrm>
          <a:prstGeom prst="rect">
            <a:avLst/>
          </a:prstGeom>
        </p:spPr>
        <p:txBody>
          <a:bodyPr wrap="none">
            <a:spAutoFit/>
          </a:bodyPr>
          <a:lstStyle/>
          <a:p>
            <a:pPr algn="ctr" defTabSz="914061"/>
            <a:r>
              <a:rPr lang="en-US" dirty="0">
                <a:solidFill>
                  <a:srgbClr val="FFFFFF">
                    <a:alpha val="99000"/>
                  </a:srgbClr>
                </a:solidFill>
                <a:latin typeface="+mj-lt"/>
              </a:rPr>
              <a:t>10 GB Address Space</a:t>
            </a:r>
          </a:p>
        </p:txBody>
      </p:sp>
      <p:sp>
        <p:nvSpPr>
          <p:cNvPr id="79" name="Rectangle 78"/>
          <p:cNvSpPr/>
          <p:nvPr/>
        </p:nvSpPr>
        <p:spPr>
          <a:xfrm rot="5400000">
            <a:off x="1280243"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1432643"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1013544"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1585043"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3" name="Rectangle 2"/>
          <p:cNvSpPr/>
          <p:nvPr/>
        </p:nvSpPr>
        <p:spPr>
          <a:xfrm>
            <a:off x="3431357" y="803373"/>
            <a:ext cx="8760643" cy="140007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3431357" y="2286179"/>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431357" y="2770611"/>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3313090" y="3238567"/>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404864" y="3767086"/>
            <a:ext cx="8760643" cy="440965"/>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3339583" y="4251518"/>
            <a:ext cx="8760643" cy="911546"/>
          </a:xfrm>
          <a:prstGeom prst="rect">
            <a:avLst/>
          </a:prstGeom>
          <a:solidFill>
            <a:srgbClr val="343434">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5"/>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18551689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
                                            <p:txEl>
                                              <p:pRg st="0" end="0"/>
                                            </p:txEl>
                                          </p:spTgt>
                                        </p:tgtEl>
                                        <p:attrNameLst>
                                          <p:attrName>style.visibility</p:attrName>
                                        </p:attrNameLst>
                                      </p:cBhvr>
                                      <p:to>
                                        <p:strVal val="visible"/>
                                      </p:to>
                                    </p:set>
                                    <p:animEffect transition="in" filter="fade">
                                      <p:cBhvr>
                                        <p:cTn id="7" dur="500"/>
                                        <p:tgtEl>
                                          <p:spTgt spid="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1" end="1"/>
                                            </p:txEl>
                                          </p:spTgt>
                                        </p:tgtEl>
                                        <p:attrNameLst>
                                          <p:attrName>style.visibility</p:attrName>
                                        </p:attrNameLst>
                                      </p:cBhvr>
                                      <p:to>
                                        <p:strVal val="visible"/>
                                      </p:to>
                                    </p:set>
                                    <p:animEffect transition="in" filter="fade">
                                      <p:cBhvr>
                                        <p:cTn id="10" dur="500"/>
                                        <p:tgtEl>
                                          <p:spTgt spid="4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0">
                                            <p:txEl>
                                              <p:pRg st="2" end="2"/>
                                            </p:txEl>
                                          </p:spTgt>
                                        </p:tgtEl>
                                        <p:attrNameLst>
                                          <p:attrName>style.visibility</p:attrName>
                                        </p:attrNameLst>
                                      </p:cBhvr>
                                      <p:to>
                                        <p:strVal val="visible"/>
                                      </p:to>
                                    </p:set>
                                    <p:animEffect transition="in" filter="fade">
                                      <p:cBhvr>
                                        <p:cTn id="18" dur="500"/>
                                        <p:tgtEl>
                                          <p:spTgt spid="40">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xEl>
                                              <p:pRg st="3" end="3"/>
                                            </p:txEl>
                                          </p:spTgt>
                                        </p:tgtEl>
                                        <p:attrNameLst>
                                          <p:attrName>style.visibility</p:attrName>
                                        </p:attrNameLst>
                                      </p:cBhvr>
                                      <p:to>
                                        <p:strVal val="visible"/>
                                      </p:to>
                                    </p:set>
                                    <p:animEffect transition="in" filter="fade">
                                      <p:cBhvr>
                                        <p:cTn id="23" dur="500"/>
                                        <p:tgtEl>
                                          <p:spTgt spid="40">
                                            <p:txEl>
                                              <p:pRg st="3" end="3"/>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9"/>
                                        </p:tgtEl>
                                        <p:attrNameLst>
                                          <p:attrName>style.visibility</p:attrName>
                                        </p:attrNameLst>
                                      </p:cBhvr>
                                      <p:to>
                                        <p:strVal val="visible"/>
                                      </p:to>
                                    </p:set>
                                    <p:animEffect transition="in" filter="fade">
                                      <p:cBhvr>
                                        <p:cTn id="29" dur="1000"/>
                                        <p:tgtEl>
                                          <p:spTgt spid="7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0">
                                            <p:txEl>
                                              <p:pRg st="4" end="4"/>
                                            </p:txEl>
                                          </p:spTgt>
                                        </p:tgtEl>
                                        <p:attrNameLst>
                                          <p:attrName>style.visibility</p:attrName>
                                        </p:attrNameLst>
                                      </p:cBhvr>
                                      <p:to>
                                        <p:strVal val="visible"/>
                                      </p:to>
                                    </p:set>
                                    <p:animEffect transition="in" filter="fade">
                                      <p:cBhvr>
                                        <p:cTn id="34" dur="500"/>
                                        <p:tgtEl>
                                          <p:spTgt spid="40">
                                            <p:txEl>
                                              <p:pRg st="4" end="4"/>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1000"/>
                                        <p:tgtEl>
                                          <p:spTgt spid="8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0">
                                            <p:txEl>
                                              <p:pRg st="5" end="5"/>
                                            </p:txEl>
                                          </p:spTgt>
                                        </p:tgtEl>
                                        <p:attrNameLst>
                                          <p:attrName>style.visibility</p:attrName>
                                        </p:attrNameLst>
                                      </p:cBhvr>
                                      <p:to>
                                        <p:strVal val="visible"/>
                                      </p:to>
                                    </p:set>
                                    <p:animEffect transition="in" filter="fade">
                                      <p:cBhvr>
                                        <p:cTn id="45" dur="500"/>
                                        <p:tgtEl>
                                          <p:spTgt spid="40">
                                            <p:txEl>
                                              <p:pRg st="5" end="5"/>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nodeType="withEffect">
                                  <p:stCondLst>
                                    <p:cond delay="0"/>
                                  </p:stCondLst>
                                  <p:childTnLst>
                                    <p:set>
                                      <p:cBhvr>
                                        <p:cTn id="50" dur="1" fill="hold">
                                          <p:stCondLst>
                                            <p:cond delay="0"/>
                                          </p:stCondLst>
                                        </p:cTn>
                                        <p:tgtEl>
                                          <p:spTgt spid="81"/>
                                        </p:tgtEl>
                                        <p:attrNameLst>
                                          <p:attrName>style.visibility</p:attrName>
                                        </p:attrNameLst>
                                      </p:cBhvr>
                                      <p:to>
                                        <p:strVal val="visible"/>
                                      </p:to>
                                    </p:set>
                                    <p:animEffect transition="in" filter="fade">
                                      <p:cBhvr>
                                        <p:cTn id="51" dur="1000"/>
                                        <p:tgtEl>
                                          <p:spTgt spid="8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40">
                                            <p:txEl>
                                              <p:pRg st="6" end="6"/>
                                            </p:txEl>
                                          </p:spTgt>
                                        </p:tgtEl>
                                        <p:attrNameLst>
                                          <p:attrName>style.visibility</p:attrName>
                                        </p:attrNameLst>
                                      </p:cBhvr>
                                      <p:to>
                                        <p:strVal val="visible"/>
                                      </p:to>
                                    </p:set>
                                    <p:animEffect transition="in" filter="fade">
                                      <p:cBhvr>
                                        <p:cTn id="56" dur="500"/>
                                        <p:tgtEl>
                                          <p:spTgt spid="40">
                                            <p:txEl>
                                              <p:pRg st="6" end="6"/>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6"/>
                                        </p:tgtEl>
                                        <p:attrNameLst>
                                          <p:attrName>style.visibility</p:attrName>
                                        </p:attrNameLst>
                                      </p:cBhvr>
                                      <p:to>
                                        <p:strVal val="visible"/>
                                      </p:to>
                                    </p:set>
                                    <p:animEffect transition="in" filter="fade">
                                      <p:cBhvr>
                                        <p:cTn id="62" dur="1000"/>
                                        <p:tgtEl>
                                          <p:spTgt spid="86"/>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0">
                                            <p:txEl>
                                              <p:pRg st="7" end="7"/>
                                            </p:txEl>
                                          </p:spTgt>
                                        </p:tgtEl>
                                        <p:attrNameLst>
                                          <p:attrName>style.visibility</p:attrName>
                                        </p:attrNameLst>
                                      </p:cBhvr>
                                      <p:to>
                                        <p:strVal val="visible"/>
                                      </p:to>
                                    </p:set>
                                    <p:animEffect transition="in" filter="fade">
                                      <p:cBhvr>
                                        <p:cTn id="67" dur="500"/>
                                        <p:tgtEl>
                                          <p:spTgt spid="40">
                                            <p:txEl>
                                              <p:pRg st="7" end="7"/>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40">
                                            <p:txEl>
                                              <p:pRg st="8" end="8"/>
                                            </p:txEl>
                                          </p:spTgt>
                                        </p:tgtEl>
                                        <p:attrNameLst>
                                          <p:attrName>style.visibility</p:attrName>
                                        </p:attrNameLst>
                                      </p:cBhvr>
                                      <p:to>
                                        <p:strVal val="visible"/>
                                      </p:to>
                                    </p:set>
                                    <p:animEffect transition="in" filter="fade">
                                      <p:cBhvr>
                                        <p:cTn id="70" dur="500"/>
                                        <p:tgtEl>
                                          <p:spTgt spid="40">
                                            <p:txEl>
                                              <p:pRg st="8" end="8"/>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6"/>
                                        </p:tgtEl>
                                        <p:attrNameLst>
                                          <p:attrName>style.visibility</p:attrName>
                                        </p:attrNameLst>
                                      </p:cBhvr>
                                      <p:to>
                                        <p:strVal val="visible"/>
                                      </p:to>
                                    </p:set>
                                    <p:animEffect transition="in" filter="fade">
                                      <p:cBhvr>
                                        <p:cTn id="73" dur="500"/>
                                        <p:tgtEl>
                                          <p:spTgt spid="46"/>
                                        </p:tgtEl>
                                      </p:cBhvr>
                                    </p:animEffect>
                                  </p:childTnLst>
                                </p:cTn>
                              </p:par>
                            </p:childTnLst>
                          </p:cTn>
                        </p:par>
                        <p:par>
                          <p:cTn id="74" fill="hold">
                            <p:stCondLst>
                              <p:cond delay="500"/>
                            </p:stCondLst>
                            <p:childTnLst>
                              <p:par>
                                <p:cTn id="75" presetID="10" presetClass="entr" presetSubtype="0" fill="hold" nodeType="afterEffect">
                                  <p:stCondLst>
                                    <p:cond delay="0"/>
                                  </p:stCondLst>
                                  <p:childTnLst>
                                    <p:set>
                                      <p:cBhvr>
                                        <p:cTn id="76" dur="1" fill="hold">
                                          <p:stCondLst>
                                            <p:cond delay="0"/>
                                          </p:stCondLst>
                                        </p:cTn>
                                        <p:tgtEl>
                                          <p:spTgt spid="87"/>
                                        </p:tgtEl>
                                        <p:attrNameLst>
                                          <p:attrName>style.visibility</p:attrName>
                                        </p:attrNameLst>
                                      </p:cBhvr>
                                      <p:to>
                                        <p:strVal val="visible"/>
                                      </p:to>
                                    </p:set>
                                    <p:animEffect transition="in" filter="fade">
                                      <p:cBhvr>
                                        <p:cTn id="77" dur="250"/>
                                        <p:tgtEl>
                                          <p:spTgt spid="87"/>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0">
                                            <p:txEl>
                                              <p:pRg st="9" end="9"/>
                                            </p:txEl>
                                          </p:spTgt>
                                        </p:tgtEl>
                                        <p:attrNameLst>
                                          <p:attrName>style.visibility</p:attrName>
                                        </p:attrNameLst>
                                      </p:cBhvr>
                                      <p:to>
                                        <p:strVal val="visible"/>
                                      </p:to>
                                    </p:set>
                                    <p:animEffect transition="in" filter="fade">
                                      <p:cBhvr>
                                        <p:cTn id="82" dur="500"/>
                                        <p:tgtEl>
                                          <p:spTgt spid="40">
                                            <p:txEl>
                                              <p:pRg st="9" end="9"/>
                                            </p:txEl>
                                          </p:spTgt>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48"/>
                                        </p:tgtEl>
                                        <p:attrNameLst>
                                          <p:attrName>style.visibility</p:attrName>
                                        </p:attrNameLst>
                                      </p:cBhvr>
                                      <p:to>
                                        <p:strVal val="visible"/>
                                      </p:to>
                                    </p:set>
                                    <p:animEffect transition="in" filter="fade">
                                      <p:cBhvr>
                                        <p:cTn id="85" dur="500"/>
                                        <p:tgtEl>
                                          <p:spTgt spid="4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xEl>
                                              <p:pRg st="10" end="10"/>
                                            </p:txEl>
                                          </p:spTgt>
                                        </p:tgtEl>
                                        <p:attrNameLst>
                                          <p:attrName>style.visibility</p:attrName>
                                        </p:attrNameLst>
                                      </p:cBhvr>
                                      <p:to>
                                        <p:strVal val="visible"/>
                                      </p:to>
                                    </p:set>
                                    <p:animEffect transition="in" filter="fade">
                                      <p:cBhvr>
                                        <p:cTn id="88" dur="500"/>
                                        <p:tgtEl>
                                          <p:spTgt spid="40">
                                            <p:txEl>
                                              <p:pRg st="10" end="10"/>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40">
                                            <p:txEl>
                                              <p:pRg st="11" end="11"/>
                                            </p:txEl>
                                          </p:spTgt>
                                        </p:tgtEl>
                                        <p:attrNameLst>
                                          <p:attrName>style.visibility</p:attrName>
                                        </p:attrNameLst>
                                      </p:cBhvr>
                                      <p:to>
                                        <p:strVal val="visible"/>
                                      </p:to>
                                    </p:set>
                                    <p:animEffect transition="in" filter="fade">
                                      <p:cBhvr>
                                        <p:cTn id="91" dur="500"/>
                                        <p:tgtEl>
                                          <p:spTgt spid="40">
                                            <p:txEl>
                                              <p:pRg st="11" end="11"/>
                                            </p:txEl>
                                          </p:spTgt>
                                        </p:tgtEl>
                                      </p:cBhvr>
                                    </p:animEffect>
                                  </p:childTnLst>
                                </p:cTn>
                              </p:par>
                              <p:par>
                                <p:cTn id="92" presetID="10" presetClass="exit" presetSubtype="0" fill="hold" nodeType="withEffect">
                                  <p:stCondLst>
                                    <p:cond delay="0"/>
                                  </p:stCondLst>
                                  <p:childTnLst>
                                    <p:animEffect transition="out" filter="fade">
                                      <p:cBhvr>
                                        <p:cTn id="93" dur="500"/>
                                        <p:tgtEl>
                                          <p:spTgt spid="87"/>
                                        </p:tgtEl>
                                      </p:cBhvr>
                                    </p:animEffect>
                                    <p:set>
                                      <p:cBhvr>
                                        <p:cTn id="94" dur="1" fill="hold">
                                          <p:stCondLst>
                                            <p:cond delay="499"/>
                                          </p:stCondLst>
                                        </p:cTn>
                                        <p:tgtEl>
                                          <p:spTgt spid="87"/>
                                        </p:tgtEl>
                                        <p:attrNameLst>
                                          <p:attrName>style.visibility</p:attrName>
                                        </p:attrNameLst>
                                      </p:cBhvr>
                                      <p:to>
                                        <p:strVal val="hidden"/>
                                      </p:to>
                                    </p:se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90"/>
                                        </p:tgtEl>
                                        <p:attrNameLst>
                                          <p:attrName>style.visibility</p:attrName>
                                        </p:attrNameLst>
                                      </p:cBhvr>
                                      <p:to>
                                        <p:strVal val="visible"/>
                                      </p:to>
                                    </p:set>
                                    <p:animEffect transition="in" filter="fade">
                                      <p:cBhvr>
                                        <p:cTn id="9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90" grpId="0" animBg="1"/>
      <p:bldP spid="79" grpId="0" animBg="1"/>
      <p:bldP spid="80" grpId="0" animBg="1"/>
      <p:bldP spid="86" grpId="0" animBg="1"/>
      <p:bldP spid="3" grpId="0" animBg="1"/>
      <p:bldP spid="42" grpId="0" animBg="1"/>
      <p:bldP spid="44" grpId="0" animBg="1"/>
      <p:bldP spid="45" grpId="0" animBg="1"/>
      <p:bldP spid="46" grpId="0" animBg="1"/>
      <p:bldP spid="48" grpId="0" animBg="1"/>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 name="Rectangle 37"/>
          <p:cNvSpPr/>
          <p:nvPr/>
        </p:nvSpPr>
        <p:spPr>
          <a:xfrm>
            <a:off x="252000" y="1668544"/>
            <a:ext cx="2837468" cy="4147794"/>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idx="4294967295"/>
          </p:nvPr>
        </p:nvSpPr>
        <p:spPr>
          <a:xfrm>
            <a:off x="-9525" y="0"/>
            <a:ext cx="12201525" cy="812800"/>
          </a:xfrm>
          <a:prstGeom prst="rect">
            <a:avLst/>
          </a:prstGeom>
        </p:spPr>
        <p:txBody>
          <a:bodyPr/>
          <a:lstStyle/>
          <a:p>
            <a:r>
              <a:rPr lang="en-US" dirty="0" smtClean="0"/>
              <a:t>Page Blob – Random Read/Write</a:t>
            </a:r>
            <a:endParaRPr lang="en-US" dirty="0"/>
          </a:p>
        </p:txBody>
      </p:sp>
      <p:sp>
        <p:nvSpPr>
          <p:cNvPr id="41" name="TextBox 40"/>
          <p:cNvSpPr txBox="1"/>
          <p:nvPr/>
        </p:nvSpPr>
        <p:spPr>
          <a:xfrm>
            <a:off x="663507" y="1766873"/>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latin typeface="+mj-lt"/>
              </a:rPr>
              <a:t>0</a:t>
            </a:r>
          </a:p>
        </p:txBody>
      </p:sp>
      <p:sp>
        <p:nvSpPr>
          <p:cNvPr id="43" name="Rectangle 42"/>
          <p:cNvSpPr/>
          <p:nvPr/>
        </p:nvSpPr>
        <p:spPr>
          <a:xfrm>
            <a:off x="444558" y="5431652"/>
            <a:ext cx="545333" cy="276997"/>
          </a:xfrm>
          <a:prstGeom prst="rect">
            <a:avLst/>
          </a:prstGeom>
        </p:spPr>
        <p:txBody>
          <a:bodyPr wrap="none" lIns="91436" tIns="45719" rIns="91436" bIns="45719">
            <a:spAutoFit/>
          </a:bodyPr>
          <a:lstStyle/>
          <a:p>
            <a:pPr algn="r"/>
            <a:r>
              <a:rPr lang="en-US" sz="1200" dirty="0">
                <a:solidFill>
                  <a:srgbClr val="595959">
                    <a:alpha val="99000"/>
                  </a:srgbClr>
                </a:solidFill>
                <a:latin typeface="+mj-lt"/>
              </a:rPr>
              <a:t>10 GB</a:t>
            </a:r>
            <a:endParaRPr lang="en-US" sz="1200" baseline="30000" dirty="0">
              <a:solidFill>
                <a:srgbClr val="595959">
                  <a:alpha val="99000"/>
                </a:srgbClr>
              </a:solidFill>
              <a:latin typeface="+mj-lt"/>
            </a:endParaRPr>
          </a:p>
        </p:txBody>
      </p:sp>
      <p:sp>
        <p:nvSpPr>
          <p:cNvPr id="47" name="Rectangle 46"/>
          <p:cNvSpPr/>
          <p:nvPr/>
        </p:nvSpPr>
        <p:spPr>
          <a:xfrm rot="5400000">
            <a:off x="-91358" y="3003549"/>
            <a:ext cx="3657600" cy="1447800"/>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13667"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504507" y="2078850"/>
            <a:ext cx="427019"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512</a:t>
            </a:r>
          </a:p>
        </p:txBody>
      </p:sp>
      <p:sp>
        <p:nvSpPr>
          <p:cNvPr id="53" name="Rectangle 52"/>
          <p:cNvSpPr/>
          <p:nvPr/>
        </p:nvSpPr>
        <p:spPr>
          <a:xfrm>
            <a:off x="422754" y="2383650"/>
            <a:ext cx="508772"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1024</a:t>
            </a:r>
          </a:p>
        </p:txBody>
      </p:sp>
      <p:cxnSp>
        <p:nvCxnSpPr>
          <p:cNvPr id="55" name="Straight Connector 54"/>
          <p:cNvCxnSpPr/>
          <p:nvPr/>
        </p:nvCxnSpPr>
        <p:spPr>
          <a:xfrm>
            <a:off x="1013543"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1013543"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1013543"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1013543"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1013543"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013543"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013543"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013543"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013543"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013543"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13543"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25960" y="2684094"/>
            <a:ext cx="505566"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1536</a:t>
            </a:r>
          </a:p>
        </p:txBody>
      </p:sp>
      <p:sp>
        <p:nvSpPr>
          <p:cNvPr id="77" name="Rectangle 76"/>
          <p:cNvSpPr/>
          <p:nvPr/>
        </p:nvSpPr>
        <p:spPr>
          <a:xfrm>
            <a:off x="382679"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2048</a:t>
            </a:r>
          </a:p>
        </p:txBody>
      </p:sp>
      <p:sp>
        <p:nvSpPr>
          <p:cNvPr id="78" name="Rectangle 77"/>
          <p:cNvSpPr/>
          <p:nvPr/>
        </p:nvSpPr>
        <p:spPr>
          <a:xfrm>
            <a:off x="382679"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latin typeface="+mj-lt"/>
              </a:rPr>
              <a:t>2560</a:t>
            </a:r>
          </a:p>
        </p:txBody>
      </p:sp>
      <p:grpSp>
        <p:nvGrpSpPr>
          <p:cNvPr id="87" name="Group 103"/>
          <p:cNvGrpSpPr/>
          <p:nvPr/>
        </p:nvGrpSpPr>
        <p:grpSpPr>
          <a:xfrm>
            <a:off x="2613743"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6" name="Rectangle 5"/>
          <p:cNvSpPr/>
          <p:nvPr/>
        </p:nvSpPr>
        <p:spPr>
          <a:xfrm rot="5400000">
            <a:off x="661403" y="3545276"/>
            <a:ext cx="2204642" cy="369332"/>
          </a:xfrm>
          <a:prstGeom prst="rect">
            <a:avLst/>
          </a:prstGeom>
        </p:spPr>
        <p:txBody>
          <a:bodyPr wrap="none">
            <a:spAutoFit/>
          </a:bodyPr>
          <a:lstStyle/>
          <a:p>
            <a:pPr algn="ctr" defTabSz="914061"/>
            <a:r>
              <a:rPr lang="en-US" dirty="0">
                <a:solidFill>
                  <a:srgbClr val="FFFFFF">
                    <a:alpha val="99000"/>
                  </a:srgbClr>
                </a:solidFill>
                <a:latin typeface="+mj-lt"/>
              </a:rPr>
              <a:t>10 GB Address Space</a:t>
            </a:r>
          </a:p>
        </p:txBody>
      </p:sp>
      <p:sp>
        <p:nvSpPr>
          <p:cNvPr id="79" name="Rectangle 78"/>
          <p:cNvSpPr/>
          <p:nvPr/>
        </p:nvSpPr>
        <p:spPr>
          <a:xfrm rot="5400000">
            <a:off x="1280243"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1432643"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1013544"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1585043"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39" name="Content Placeholder 2"/>
          <p:cNvSpPr txBox="1">
            <a:spLocks/>
          </p:cNvSpPr>
          <p:nvPr/>
        </p:nvSpPr>
        <p:spPr>
          <a:xfrm>
            <a:off x="3184405" y="2627621"/>
            <a:ext cx="9007595" cy="2229640"/>
          </a:xfrm>
          <a:prstGeom prst="rect">
            <a:avLst/>
          </a:prstGeom>
        </p:spPr>
        <p:txBody>
          <a:bodyPr vert="horz" wrap="square" lIns="0" tIns="0" rIns="0" bIns="0" rtlCol="0" anchor="ctr">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252000" lvl="1" indent="0">
              <a:spcBef>
                <a:spcPts val="0"/>
              </a:spcBef>
              <a:buNone/>
            </a:pPr>
            <a:r>
              <a:rPr lang="en-US" sz="4400" dirty="0" smtClean="0">
                <a:solidFill>
                  <a:schemeClr val="bg1">
                    <a:alpha val="99000"/>
                  </a:schemeClr>
                </a:solidFill>
                <a:latin typeface="+mj-lt"/>
              </a:rPr>
              <a:t>Sparse storage:</a:t>
            </a:r>
          </a:p>
          <a:p>
            <a:pPr marL="252000" lvl="1" indent="0">
              <a:spcBef>
                <a:spcPts val="0"/>
              </a:spcBef>
              <a:buNone/>
            </a:pPr>
            <a:r>
              <a:rPr lang="en-US" sz="4400" dirty="0" smtClean="0">
                <a:solidFill>
                  <a:schemeClr val="bg1">
                    <a:alpha val="99000"/>
                  </a:schemeClr>
                </a:solidFill>
                <a:latin typeface="+mj-lt"/>
              </a:rPr>
              <a:t>Only </a:t>
            </a:r>
            <a:r>
              <a:rPr lang="en-US" sz="4400" dirty="0">
                <a:solidFill>
                  <a:schemeClr val="bg1">
                    <a:alpha val="99000"/>
                  </a:schemeClr>
                </a:solidFill>
                <a:latin typeface="+mj-lt"/>
              </a:rPr>
              <a:t>charged for pages with data stored in </a:t>
            </a:r>
            <a:r>
              <a:rPr lang="en-US" sz="4400" dirty="0" smtClean="0">
                <a:solidFill>
                  <a:schemeClr val="bg1">
                    <a:alpha val="99000"/>
                  </a:schemeClr>
                </a:solidFill>
                <a:latin typeface="+mj-lt"/>
              </a:rPr>
              <a:t>them</a:t>
            </a:r>
            <a:endParaRPr lang="en-US" sz="4400" dirty="0">
              <a:solidFill>
                <a:schemeClr val="bg1">
                  <a:alpha val="99000"/>
                </a:schemeClr>
              </a:solidFill>
              <a:latin typeface="+mj-lt"/>
            </a:endParaRPr>
          </a:p>
        </p:txBody>
      </p:sp>
      <p:pic>
        <p:nvPicPr>
          <p:cNvPr id="37" name="Picture 36"/>
          <p:cNvPicPr>
            <a:picLocks noChangeAspect="1"/>
          </p:cNvPicPr>
          <p:nvPr/>
        </p:nvPicPr>
        <p:blipFill>
          <a:blip r:embed="rId5"/>
          <a:stretch>
            <a:fillRect/>
          </a:stretch>
        </p:blipFill>
        <p:spPr>
          <a:xfrm>
            <a:off x="11394301" y="128971"/>
            <a:ext cx="638984" cy="554858"/>
          </a:xfrm>
          <a:prstGeom prst="rect">
            <a:avLst/>
          </a:prstGeom>
        </p:spPr>
      </p:pic>
    </p:spTree>
    <p:extLst>
      <p:ext uri="{BB962C8B-B14F-4D97-AF65-F5344CB8AC3E}">
        <p14:creationId xmlns:p14="http://schemas.microsoft.com/office/powerpoint/2010/main" val="27233283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pt-BR" dirty="0"/>
              <a:t>http://1drv.ms/23D7zzR</a:t>
            </a:r>
          </a:p>
        </p:txBody>
      </p:sp>
    </p:spTree>
    <p:extLst>
      <p:ext uri="{BB962C8B-B14F-4D97-AF65-F5344CB8AC3E}">
        <p14:creationId xmlns:p14="http://schemas.microsoft.com/office/powerpoint/2010/main" val="3610517746"/>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NZ" dirty="0" smtClean="0"/>
              <a:t>Shared Access </a:t>
            </a:r>
            <a:r>
              <a:rPr lang="en-NZ" dirty="0"/>
              <a:t>Signatures</a:t>
            </a:r>
          </a:p>
        </p:txBody>
      </p:sp>
      <p:sp>
        <p:nvSpPr>
          <p:cNvPr id="3" name="Content Placeholder 2"/>
          <p:cNvSpPr>
            <a:spLocks noGrp="1"/>
          </p:cNvSpPr>
          <p:nvPr>
            <p:ph sz="quarter" idx="10"/>
          </p:nvPr>
        </p:nvSpPr>
        <p:spPr>
          <a:prstGeom prst="rect">
            <a:avLst/>
          </a:prstGeom>
        </p:spPr>
        <p:txBody>
          <a:bodyPr anchor="ctr">
            <a:normAutofit/>
          </a:bodyPr>
          <a:lstStyle/>
          <a:p>
            <a:pPr marL="252000" indent="0" algn="l">
              <a:spcBef>
                <a:spcPts val="1200"/>
              </a:spcBef>
              <a:buNone/>
            </a:pPr>
            <a:r>
              <a:rPr lang="en-NZ" sz="2800" dirty="0"/>
              <a:t>Fine grain access rights to blobs and containers</a:t>
            </a:r>
          </a:p>
          <a:p>
            <a:pPr marL="252000" indent="0" algn="l">
              <a:spcBef>
                <a:spcPts val="1200"/>
              </a:spcBef>
              <a:buNone/>
            </a:pPr>
            <a:r>
              <a:rPr lang="en-NZ" sz="2800" dirty="0"/>
              <a:t>Sign URL with storage key – permit elevated rights</a:t>
            </a:r>
          </a:p>
        </p:txBody>
      </p:sp>
    </p:spTree>
    <p:extLst>
      <p:ext uri="{BB962C8B-B14F-4D97-AF65-F5344CB8AC3E}">
        <p14:creationId xmlns:p14="http://schemas.microsoft.com/office/powerpoint/2010/main" val="3239617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422902" y="3873501"/>
            <a:ext cx="11346197" cy="950913"/>
          </a:xfrm>
        </p:spPr>
        <p:txBody>
          <a:bodyPr/>
          <a:lstStyle/>
          <a:p>
            <a:pPr>
              <a:tabLst>
                <a:tab pos="11139488" algn="r"/>
              </a:tabLst>
            </a:pPr>
            <a:r>
              <a:rPr lang="en-NZ" sz="3200" spc="-51" dirty="0" smtClean="0"/>
              <a:t>Ad-hoc:</a:t>
            </a:r>
            <a:r>
              <a:rPr lang="en-NZ" sz="3200" spc="-51" dirty="0"/>
              <a:t>	</a:t>
            </a:r>
            <a:r>
              <a:rPr lang="en-NZ" sz="3200" spc="-51" dirty="0" smtClean="0"/>
              <a:t>Policy </a:t>
            </a:r>
            <a:r>
              <a:rPr lang="en-NZ" sz="3200" spc="-51" dirty="0"/>
              <a:t>based:</a:t>
            </a:r>
            <a:r>
              <a:rPr lang="en-NZ" sz="4000" spc="-51" dirty="0"/>
              <a:t/>
            </a:r>
            <a:br>
              <a:rPr lang="en-NZ" sz="4000" spc="-51" dirty="0"/>
            </a:br>
            <a:r>
              <a:rPr lang="en-NZ" sz="4000" spc="-51" dirty="0"/>
              <a:t>Stored Access </a:t>
            </a:r>
            <a:r>
              <a:rPr lang="en-NZ" sz="4000" spc="-51" dirty="0" smtClean="0"/>
              <a:t>Policy	Shared </a:t>
            </a:r>
            <a:r>
              <a:rPr lang="en-NZ" sz="4000" spc="-51" dirty="0"/>
              <a:t>Access Signature</a:t>
            </a:r>
          </a:p>
          <a:p>
            <a:endParaRPr lang="en-US" dirty="0"/>
          </a:p>
        </p:txBody>
      </p:sp>
      <p:sp>
        <p:nvSpPr>
          <p:cNvPr id="2" name="Title 1"/>
          <p:cNvSpPr>
            <a:spLocks noGrp="1"/>
          </p:cNvSpPr>
          <p:nvPr>
            <p:ph type="title"/>
          </p:nvPr>
        </p:nvSpPr>
        <p:spPr>
          <a:prstGeom prst="rect">
            <a:avLst/>
          </a:prstGeom>
        </p:spPr>
        <p:txBody>
          <a:bodyPr>
            <a:normAutofit fontScale="90000"/>
          </a:bodyPr>
          <a:lstStyle/>
          <a:p>
            <a:r>
              <a:rPr lang="en-NZ" dirty="0" smtClean="0"/>
              <a:t>Shared Access </a:t>
            </a:r>
            <a:r>
              <a:rPr lang="en-NZ" dirty="0"/>
              <a:t>Signatures </a:t>
            </a:r>
            <a:r>
              <a:rPr lang="en-NZ" dirty="0" smtClean="0"/>
              <a:t>– Two </a:t>
            </a:r>
            <a:r>
              <a:rPr lang="en-NZ" dirty="0"/>
              <a:t>broad approaches</a:t>
            </a:r>
          </a:p>
        </p:txBody>
      </p:sp>
    </p:spTree>
    <p:extLst>
      <p:ext uri="{BB962C8B-B14F-4D97-AF65-F5344CB8AC3E}">
        <p14:creationId xmlns:p14="http://schemas.microsoft.com/office/powerpoint/2010/main" val="79154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NZ" sz="4000" dirty="0" smtClean="0"/>
              <a:t>Shared Access Signatures </a:t>
            </a:r>
            <a:r>
              <a:rPr lang="en-NZ" sz="4000" dirty="0"/>
              <a:t>– Revocation</a:t>
            </a:r>
          </a:p>
        </p:txBody>
      </p:sp>
      <p:sp>
        <p:nvSpPr>
          <p:cNvPr id="3" name="Content Placeholder 2"/>
          <p:cNvSpPr>
            <a:spLocks noGrp="1"/>
          </p:cNvSpPr>
          <p:nvPr>
            <p:ph sz="quarter" idx="10"/>
          </p:nvPr>
        </p:nvSpPr>
        <p:spPr>
          <a:prstGeom prst="rect">
            <a:avLst/>
          </a:prstGeom>
        </p:spPr>
        <p:txBody>
          <a:bodyPr>
            <a:normAutofit/>
          </a:bodyPr>
          <a:lstStyle/>
          <a:p>
            <a:pPr marL="252000" lvl="1" indent="0">
              <a:spcBef>
                <a:spcPts val="1200"/>
              </a:spcBef>
              <a:buNone/>
            </a:pPr>
            <a:endParaRPr lang="en-NZ" sz="2800" spc="-51" dirty="0" smtClean="0">
              <a:latin typeface="+mj-lt"/>
            </a:endParaRPr>
          </a:p>
          <a:p>
            <a:pPr marL="252000" lvl="1" indent="0">
              <a:spcBef>
                <a:spcPts val="1200"/>
              </a:spcBef>
              <a:buNone/>
            </a:pPr>
            <a:r>
              <a:rPr lang="en-NZ" sz="2800" spc="-51" dirty="0" smtClean="0">
                <a:latin typeface="+mj-lt"/>
              </a:rPr>
              <a:t>Use </a:t>
            </a:r>
            <a:r>
              <a:rPr lang="en-NZ" sz="2800" spc="-51" dirty="0">
                <a:latin typeface="+mj-lt"/>
              </a:rPr>
              <a:t>short time periods and re-issue</a:t>
            </a:r>
          </a:p>
          <a:p>
            <a:pPr marL="252000" lvl="1" indent="0">
              <a:spcBef>
                <a:spcPts val="1200"/>
              </a:spcBef>
              <a:buNone/>
            </a:pPr>
            <a:r>
              <a:rPr lang="en-NZ" sz="2800" spc="-51" dirty="0">
                <a:latin typeface="+mj-lt"/>
              </a:rPr>
              <a:t>Use container level policy that can be </a:t>
            </a:r>
            <a:r>
              <a:rPr lang="en-NZ" sz="2800" spc="-51" dirty="0" smtClean="0">
                <a:latin typeface="+mj-lt"/>
              </a:rPr>
              <a:t>deleted</a:t>
            </a:r>
            <a:endParaRPr lang="en-NZ" sz="2800" spc="-51" dirty="0">
              <a:latin typeface="+mj-lt"/>
            </a:endParaRPr>
          </a:p>
        </p:txBody>
      </p:sp>
    </p:spTree>
    <p:extLst>
      <p:ext uri="{BB962C8B-B14F-4D97-AF65-F5344CB8AC3E}">
        <p14:creationId xmlns:p14="http://schemas.microsoft.com/office/powerpoint/2010/main" val="436753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smtClean="0"/>
              <a:t>Shared Access Signatures – Ad Hoc </a:t>
            </a:r>
            <a:r>
              <a:rPr lang="en-NZ" sz="4000" dirty="0"/>
              <a:t>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2800" dirty="0" smtClean="0"/>
          </a:p>
          <a:p>
            <a:pPr marL="0" indent="0" algn="l">
              <a:spcBef>
                <a:spcPts val="1200"/>
              </a:spcBef>
              <a:buNone/>
            </a:pPr>
            <a:r>
              <a:rPr lang="en-NZ" sz="2800" b="1" dirty="0" smtClean="0">
                <a:latin typeface="+mn-lt"/>
              </a:rPr>
              <a:t>Create </a:t>
            </a:r>
            <a:r>
              <a:rPr lang="en-NZ" sz="2800" b="1" dirty="0">
                <a:latin typeface="+mn-lt"/>
              </a:rPr>
              <a:t>Short Dated Shared Access Signature</a:t>
            </a:r>
          </a:p>
          <a:p>
            <a:pPr marL="252000" lvl="1" indent="0">
              <a:lnSpc>
                <a:spcPct val="110000"/>
              </a:lnSpc>
              <a:spcBef>
                <a:spcPts val="1200"/>
              </a:spcBef>
              <a:buNone/>
            </a:pPr>
            <a:r>
              <a:rPr lang="en-US" sz="2800" spc="-51" dirty="0" smtClean="0">
                <a:latin typeface="+mj-lt"/>
              </a:rPr>
              <a:t>Signed resource </a:t>
            </a:r>
            <a:r>
              <a:rPr lang="en-NZ" sz="2800" spc="-51" dirty="0">
                <a:latin typeface="+mj-lt"/>
              </a:rPr>
              <a:t>Blob or Container</a:t>
            </a:r>
          </a:p>
          <a:p>
            <a:pPr marL="252000" lvl="1" indent="0">
              <a:lnSpc>
                <a:spcPct val="110000"/>
              </a:lnSpc>
              <a:spcBef>
                <a:spcPts val="1200"/>
              </a:spcBef>
              <a:buNone/>
            </a:pPr>
            <a:r>
              <a:rPr lang="en-US" sz="2800" spc="-51" dirty="0" err="1">
                <a:latin typeface="+mj-lt"/>
              </a:rPr>
              <a:t>AccessPolicy</a:t>
            </a:r>
            <a:r>
              <a:rPr lang="en-US" sz="2800" spc="-51" dirty="0">
                <a:latin typeface="+mj-lt"/>
              </a:rPr>
              <a:t> </a:t>
            </a:r>
            <a:r>
              <a:rPr lang="en-NZ" sz="2800" spc="-51" dirty="0">
                <a:latin typeface="+mj-lt"/>
              </a:rPr>
              <a:t>Start, Expiry and </a:t>
            </a:r>
            <a:r>
              <a:rPr lang="en-NZ" sz="2800" spc="-51" dirty="0" smtClean="0">
                <a:latin typeface="+mj-lt"/>
              </a:rPr>
              <a:t>Permissions</a:t>
            </a:r>
          </a:p>
          <a:p>
            <a:pPr marL="252000" lvl="1" indent="0">
              <a:lnSpc>
                <a:spcPct val="110000"/>
              </a:lnSpc>
              <a:spcBef>
                <a:spcPts val="1200"/>
              </a:spcBef>
              <a:buNone/>
            </a:pPr>
            <a:r>
              <a:rPr lang="en-US" sz="2800" spc="-51" dirty="0" smtClean="0">
                <a:latin typeface="+mj-lt"/>
              </a:rPr>
              <a:t>Signature </a:t>
            </a:r>
            <a:r>
              <a:rPr lang="en-NZ" sz="2800" spc="-51" dirty="0">
                <a:latin typeface="+mj-lt"/>
              </a:rPr>
              <a:t>HMAC-SHA256 of above </a:t>
            </a:r>
            <a:r>
              <a:rPr lang="en-NZ" sz="2800" spc="-51" dirty="0" smtClean="0">
                <a:latin typeface="+mj-lt"/>
              </a:rPr>
              <a:t>fields</a:t>
            </a:r>
            <a:endParaRPr lang="en-NZ" sz="2800" dirty="0" smtClean="0">
              <a:latin typeface="+mj-lt"/>
            </a:endParaRPr>
          </a:p>
        </p:txBody>
      </p:sp>
    </p:spTree>
    <p:extLst>
      <p:ext uri="{BB962C8B-B14F-4D97-AF65-F5344CB8AC3E}">
        <p14:creationId xmlns:p14="http://schemas.microsoft.com/office/powerpoint/2010/main" val="746186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smtClean="0"/>
              <a:t>Shared Access Signatures – Ad Hoc </a:t>
            </a:r>
            <a:r>
              <a:rPr lang="en-NZ" sz="4000" dirty="0"/>
              <a:t>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3200" dirty="0" smtClean="0"/>
          </a:p>
          <a:p>
            <a:pPr marL="0" indent="0" algn="l">
              <a:spcBef>
                <a:spcPts val="1200"/>
              </a:spcBef>
              <a:buNone/>
            </a:pPr>
            <a:r>
              <a:rPr lang="en-NZ" sz="2800" b="1" dirty="0" smtClean="0">
                <a:latin typeface="+mn-lt"/>
              </a:rPr>
              <a:t>Use </a:t>
            </a:r>
            <a:r>
              <a:rPr lang="en-NZ" sz="2800" b="1" dirty="0">
                <a:latin typeface="+mn-lt"/>
              </a:rPr>
              <a:t>case</a:t>
            </a:r>
          </a:p>
          <a:p>
            <a:pPr marL="252000" lvl="1" indent="0">
              <a:lnSpc>
                <a:spcPct val="110000"/>
              </a:lnSpc>
              <a:spcBef>
                <a:spcPts val="1200"/>
              </a:spcBef>
              <a:buNone/>
            </a:pPr>
            <a:r>
              <a:rPr lang="en-NZ" sz="2800" spc="-51" dirty="0">
                <a:latin typeface="+mj-lt"/>
              </a:rPr>
              <a:t>Single use URLs</a:t>
            </a:r>
          </a:p>
          <a:p>
            <a:pPr marL="252000" lvl="1" indent="0">
              <a:lnSpc>
                <a:spcPct val="110000"/>
              </a:lnSpc>
              <a:spcBef>
                <a:spcPts val="1200"/>
              </a:spcBef>
              <a:buNone/>
            </a:pPr>
            <a:r>
              <a:rPr lang="en-NZ" sz="2800" spc="-51" dirty="0">
                <a:latin typeface="+mj-lt"/>
              </a:rPr>
              <a:t>E.g. Provide </a:t>
            </a:r>
            <a:r>
              <a:rPr lang="en-NZ" sz="3200" spc="-51" dirty="0">
                <a:latin typeface="+mj-lt"/>
              </a:rPr>
              <a:t>URL to mobile client to upload to container </a:t>
            </a:r>
          </a:p>
        </p:txBody>
      </p:sp>
    </p:spTree>
    <p:extLst>
      <p:ext uri="{BB962C8B-B14F-4D97-AF65-F5344CB8AC3E}">
        <p14:creationId xmlns:p14="http://schemas.microsoft.com/office/powerpoint/2010/main" val="173015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Shared Access </a:t>
            </a:r>
            <a:r>
              <a:rPr lang="en-NZ" dirty="0" smtClean="0"/>
              <a:t>Signatures</a:t>
            </a:r>
            <a:br>
              <a:rPr lang="en-NZ" dirty="0" smtClean="0"/>
            </a:br>
            <a:r>
              <a:rPr lang="en-NZ" sz="4400" dirty="0" smtClean="0"/>
              <a:t>Ad </a:t>
            </a:r>
            <a:r>
              <a:rPr lang="en-NZ" sz="4400" dirty="0"/>
              <a:t>Hoc Signatures</a:t>
            </a:r>
          </a:p>
        </p:txBody>
      </p:sp>
      <p:sp>
        <p:nvSpPr>
          <p:cNvPr id="5" name="Rectangle 4"/>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sr=c&amp;st=2009-02-09T08:20Z&amp;se=2009-02-10T08:30Z&amp;sp=w</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 </a:t>
            </a:r>
            <a:r>
              <a:rPr lang="en-NZ" sz="2800" spc="-51" dirty="0" smtClean="0">
                <a:solidFill>
                  <a:srgbClr val="000000"/>
                </a:solidFill>
                <a:latin typeface="Courier New" panose="02070309020205020404" pitchFamily="49" charset="0"/>
                <a:cs typeface="Courier New" panose="02070309020205020404" pitchFamily="49" charset="0"/>
              </a:rPr>
              <a:t>dD80ihBh5jfNpymO5Hg1IdiJIEvHcJpCMiCMnN%2fRnbI%3d</a:t>
            </a:r>
            <a:endParaRPr lang="en-US" sz="2800" spc="-51" dirty="0">
              <a:solidFill>
                <a:srgbClr val="000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20636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smtClean="0"/>
              <a:t>Store Access Policy </a:t>
            </a:r>
            <a:r>
              <a:rPr lang="en-NZ" sz="4000" dirty="0"/>
              <a:t>– Policy Based Signatures</a:t>
            </a:r>
            <a:endParaRPr lang="en-NZ" sz="4000" b="1" dirty="0"/>
          </a:p>
        </p:txBody>
      </p:sp>
      <p:sp>
        <p:nvSpPr>
          <p:cNvPr id="3" name="Content Placeholder 2"/>
          <p:cNvSpPr>
            <a:spLocks noGrp="1"/>
          </p:cNvSpPr>
          <p:nvPr>
            <p:ph sz="quarter" idx="10"/>
          </p:nvPr>
        </p:nvSpPr>
        <p:spPr>
          <a:prstGeom prst="rect">
            <a:avLst/>
          </a:prstGeom>
        </p:spPr>
        <p:txBody>
          <a:bodyPr>
            <a:noAutofit/>
          </a:bodyPr>
          <a:lstStyle/>
          <a:p>
            <a:pPr marL="0" indent="0">
              <a:spcBef>
                <a:spcPts val="1200"/>
              </a:spcBef>
              <a:buNone/>
            </a:pPr>
            <a:endParaRPr lang="en-NZ" sz="2800" b="1" dirty="0" smtClean="0">
              <a:latin typeface="+mn-lt"/>
            </a:endParaRPr>
          </a:p>
          <a:p>
            <a:pPr marL="0" indent="0">
              <a:spcBef>
                <a:spcPts val="1200"/>
              </a:spcBef>
              <a:buNone/>
            </a:pPr>
            <a:r>
              <a:rPr lang="en-NZ" sz="2800" b="1" dirty="0" smtClean="0">
                <a:latin typeface="+mn-lt"/>
              </a:rPr>
              <a:t>Create </a:t>
            </a:r>
            <a:r>
              <a:rPr lang="en-NZ" sz="2800" b="1" dirty="0">
                <a:latin typeface="+mn-lt"/>
              </a:rPr>
              <a:t>Container Level </a:t>
            </a:r>
            <a:r>
              <a:rPr lang="en-NZ" sz="2800" b="1" dirty="0" smtClean="0">
                <a:latin typeface="+mn-lt"/>
              </a:rPr>
              <a:t>Policy</a:t>
            </a:r>
            <a:endParaRPr lang="en-NZ" sz="2800" b="1" dirty="0"/>
          </a:p>
          <a:p>
            <a:pPr marL="252000" lvl="1" indent="0">
              <a:lnSpc>
                <a:spcPct val="110000"/>
              </a:lnSpc>
              <a:spcBef>
                <a:spcPts val="1200"/>
              </a:spcBef>
              <a:buNone/>
            </a:pPr>
            <a:r>
              <a:rPr lang="en-NZ" sz="2800" spc="-51" dirty="0" smtClean="0">
                <a:latin typeface="+mj-lt"/>
              </a:rPr>
              <a:t>Specify </a:t>
            </a:r>
            <a:r>
              <a:rPr lang="en-US" sz="2800" spc="-51" dirty="0" err="1" smtClean="0">
                <a:latin typeface="+mj-lt"/>
              </a:rPr>
              <a:t>StartTime</a:t>
            </a:r>
            <a:r>
              <a:rPr lang="en-US" sz="2800" spc="-51" dirty="0" smtClean="0">
                <a:latin typeface="+mj-lt"/>
              </a:rPr>
              <a:t>, </a:t>
            </a:r>
            <a:r>
              <a:rPr lang="en-US" sz="2800" spc="-51" dirty="0" err="1" smtClean="0">
                <a:latin typeface="+mj-lt"/>
              </a:rPr>
              <a:t>ExpiryTime</a:t>
            </a:r>
            <a:r>
              <a:rPr lang="en-US" sz="2800" spc="-51" dirty="0" smtClean="0">
                <a:latin typeface="+mj-lt"/>
              </a:rPr>
              <a:t>, Permissions</a:t>
            </a:r>
            <a:endParaRPr lang="en-NZ" sz="2800" spc="-51" dirty="0">
              <a:latin typeface="+mj-lt"/>
            </a:endParaRPr>
          </a:p>
        </p:txBody>
      </p:sp>
    </p:spTree>
    <p:extLst>
      <p:ext uri="{BB962C8B-B14F-4D97-AF65-F5344CB8AC3E}">
        <p14:creationId xmlns:p14="http://schemas.microsoft.com/office/powerpoint/2010/main" val="3395388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smtClean="0"/>
              <a:t>Store Access Policy </a:t>
            </a:r>
            <a:r>
              <a:rPr lang="en-NZ" sz="4000" dirty="0"/>
              <a:t>– Policy Based Signatures</a:t>
            </a:r>
            <a:endParaRPr lang="en-NZ" sz="4000" b="1" dirty="0"/>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buNone/>
            </a:pPr>
            <a:endParaRPr lang="en-NZ" sz="2800" b="1" dirty="0" smtClean="0">
              <a:latin typeface="+mn-lt"/>
            </a:endParaRPr>
          </a:p>
          <a:p>
            <a:pPr marL="0" indent="0" algn="l">
              <a:spcBef>
                <a:spcPts val="1200"/>
              </a:spcBef>
              <a:buNone/>
            </a:pPr>
            <a:r>
              <a:rPr lang="en-NZ" sz="2800" b="1" dirty="0" smtClean="0">
                <a:latin typeface="+mn-lt"/>
              </a:rPr>
              <a:t>Create </a:t>
            </a:r>
            <a:r>
              <a:rPr lang="en-NZ" sz="2800" b="1" dirty="0">
                <a:latin typeface="+mn-lt"/>
              </a:rPr>
              <a:t>Shared Access Signature URL</a:t>
            </a:r>
          </a:p>
          <a:p>
            <a:pPr marL="252000" lvl="1" indent="0">
              <a:lnSpc>
                <a:spcPct val="110000"/>
              </a:lnSpc>
              <a:spcBef>
                <a:spcPts val="1200"/>
              </a:spcBef>
              <a:buNone/>
            </a:pPr>
            <a:r>
              <a:rPr lang="en-US" sz="2800" spc="-51" dirty="0" smtClean="0">
                <a:latin typeface="+mj-lt"/>
              </a:rPr>
              <a:t>Signed resource </a:t>
            </a:r>
            <a:r>
              <a:rPr lang="en-NZ" sz="2800" spc="-51" dirty="0">
                <a:latin typeface="+mj-lt"/>
              </a:rPr>
              <a:t>Blob or Container</a:t>
            </a:r>
          </a:p>
          <a:p>
            <a:pPr marL="252000" lvl="1" indent="0">
              <a:lnSpc>
                <a:spcPct val="110000"/>
              </a:lnSpc>
              <a:spcBef>
                <a:spcPts val="1200"/>
              </a:spcBef>
              <a:buNone/>
            </a:pPr>
            <a:r>
              <a:rPr lang="en-US" sz="2800" spc="-51" dirty="0" smtClean="0">
                <a:latin typeface="+mj-lt"/>
              </a:rPr>
              <a:t>Signed identifier </a:t>
            </a:r>
            <a:r>
              <a:rPr lang="en-NZ" sz="2800" spc="-51" dirty="0">
                <a:latin typeface="+mj-lt"/>
              </a:rPr>
              <a:t>Optional pointer to container policy</a:t>
            </a:r>
          </a:p>
          <a:p>
            <a:pPr marL="252000" lvl="1" indent="0">
              <a:lnSpc>
                <a:spcPct val="110000"/>
              </a:lnSpc>
              <a:spcBef>
                <a:spcPts val="1200"/>
              </a:spcBef>
              <a:buNone/>
            </a:pPr>
            <a:r>
              <a:rPr lang="en-US" sz="2800" spc="-51" dirty="0">
                <a:latin typeface="+mj-lt"/>
              </a:rPr>
              <a:t>Signature </a:t>
            </a:r>
            <a:r>
              <a:rPr lang="en-NZ" sz="2800" spc="-51" dirty="0">
                <a:latin typeface="+mj-lt"/>
              </a:rPr>
              <a:t>HMAC-SHA256 of above </a:t>
            </a:r>
            <a:r>
              <a:rPr lang="en-NZ" sz="2800" spc="-51" dirty="0" smtClean="0">
                <a:latin typeface="+mj-lt"/>
              </a:rPr>
              <a:t>fields</a:t>
            </a:r>
            <a:endParaRPr lang="en-NZ" sz="2800" spc="-51" dirty="0">
              <a:latin typeface="+mj-lt"/>
            </a:endParaRPr>
          </a:p>
        </p:txBody>
      </p:sp>
    </p:spTree>
    <p:extLst>
      <p:ext uri="{BB962C8B-B14F-4D97-AF65-F5344CB8AC3E}">
        <p14:creationId xmlns:p14="http://schemas.microsoft.com/office/powerpoint/2010/main" val="401444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Autofit/>
          </a:bodyPr>
          <a:lstStyle/>
          <a:p>
            <a:r>
              <a:rPr lang="en-NZ" sz="4000" dirty="0"/>
              <a:t>Store Access Policy – Policy Based Signatures</a:t>
            </a:r>
          </a:p>
        </p:txBody>
      </p:sp>
      <p:sp>
        <p:nvSpPr>
          <p:cNvPr id="3" name="Content Placeholder 2"/>
          <p:cNvSpPr>
            <a:spLocks noGrp="1"/>
          </p:cNvSpPr>
          <p:nvPr>
            <p:ph sz="quarter" idx="10"/>
          </p:nvPr>
        </p:nvSpPr>
        <p:spPr>
          <a:prstGeom prst="rect">
            <a:avLst/>
          </a:prstGeom>
        </p:spPr>
        <p:txBody>
          <a:bodyPr>
            <a:noAutofit/>
          </a:bodyPr>
          <a:lstStyle/>
          <a:p>
            <a:pPr marL="0" indent="0" algn="l">
              <a:spcBef>
                <a:spcPts val="1200"/>
              </a:spcBef>
              <a:spcAft>
                <a:spcPts val="900"/>
              </a:spcAft>
              <a:buNone/>
            </a:pPr>
            <a:endParaRPr lang="en-NZ" sz="2800" dirty="0" smtClean="0"/>
          </a:p>
          <a:p>
            <a:pPr marL="0" indent="0" algn="l">
              <a:spcBef>
                <a:spcPts val="1200"/>
              </a:spcBef>
              <a:spcAft>
                <a:spcPts val="900"/>
              </a:spcAft>
              <a:buNone/>
            </a:pPr>
            <a:r>
              <a:rPr lang="en-NZ" sz="2800" b="1" dirty="0" smtClean="0">
                <a:latin typeface="+mn-lt"/>
              </a:rPr>
              <a:t>Use </a:t>
            </a:r>
            <a:r>
              <a:rPr lang="en-NZ" sz="2800" b="1" dirty="0">
                <a:latin typeface="+mn-lt"/>
              </a:rPr>
              <a:t>case</a:t>
            </a:r>
          </a:p>
          <a:p>
            <a:pPr marL="252000" lvl="1" indent="0">
              <a:lnSpc>
                <a:spcPct val="110000"/>
              </a:lnSpc>
              <a:spcBef>
                <a:spcPts val="1200"/>
              </a:spcBef>
              <a:buNone/>
            </a:pPr>
            <a:r>
              <a:rPr lang="en-NZ" sz="2800" spc="-51" dirty="0">
                <a:latin typeface="+mj-lt"/>
              </a:rPr>
              <a:t>Providing revocable permissions to </a:t>
            </a:r>
            <a:r>
              <a:rPr lang="en-NZ" sz="2800" spc="-51" dirty="0" smtClean="0">
                <a:latin typeface="+mj-lt"/>
              </a:rPr>
              <a:t>certain users/groups</a:t>
            </a:r>
            <a:endParaRPr lang="en-NZ" sz="2800" spc="-51" dirty="0">
              <a:latin typeface="+mj-lt"/>
            </a:endParaRPr>
          </a:p>
          <a:p>
            <a:pPr marL="252000" lvl="1" indent="0">
              <a:lnSpc>
                <a:spcPct val="110000"/>
              </a:lnSpc>
              <a:spcBef>
                <a:spcPts val="1200"/>
              </a:spcBef>
              <a:buNone/>
            </a:pPr>
            <a:r>
              <a:rPr lang="en-NZ" sz="2800" spc="-51" dirty="0">
                <a:latin typeface="+mj-lt"/>
              </a:rPr>
              <a:t>To revoke: Delete or update container </a:t>
            </a:r>
            <a:r>
              <a:rPr lang="en-NZ" sz="2800" spc="-51" dirty="0" smtClean="0">
                <a:latin typeface="+mj-lt"/>
              </a:rPr>
              <a:t>policy</a:t>
            </a:r>
            <a:endParaRPr lang="en-NZ" sz="2800" spc="-51" dirty="0">
              <a:latin typeface="+mj-lt"/>
            </a:endParaRPr>
          </a:p>
        </p:txBody>
      </p:sp>
    </p:spTree>
    <p:extLst>
      <p:ext uri="{BB962C8B-B14F-4D97-AF65-F5344CB8AC3E}">
        <p14:creationId xmlns:p14="http://schemas.microsoft.com/office/powerpoint/2010/main" val="26762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Rectangle 9"/>
          <p:cNvSpPr/>
          <p:nvPr/>
        </p:nvSpPr>
        <p:spPr bwMode="auto">
          <a:xfrm>
            <a:off x="-9524" y="2379905"/>
            <a:ext cx="12201524" cy="2098190"/>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800" spc="-51" dirty="0">
                <a:solidFill>
                  <a:srgbClr val="000000"/>
                </a:solidFill>
                <a:latin typeface="Courier New" panose="02070309020205020404" pitchFamily="49" charset="0"/>
                <a:cs typeface="Courier New" panose="02070309020205020404" pitchFamily="49" charset="0"/>
              </a:rPr>
              <a:t>http://...blob.../pics/image.jpg?</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err="1">
                <a:solidFill>
                  <a:srgbClr val="000000"/>
                </a:solidFill>
                <a:latin typeface="Courier New" panose="02070309020205020404" pitchFamily="49" charset="0"/>
                <a:cs typeface="Courier New" panose="02070309020205020404" pitchFamily="49" charset="0"/>
              </a:rPr>
              <a:t>sr</a:t>
            </a:r>
            <a:r>
              <a:rPr lang="en-NZ" sz="2800" spc="-51" dirty="0">
                <a:solidFill>
                  <a:srgbClr val="000000"/>
                </a:solidFill>
                <a:latin typeface="Courier New" panose="02070309020205020404" pitchFamily="49" charset="0"/>
                <a:cs typeface="Courier New" panose="02070309020205020404" pitchFamily="49" charset="0"/>
              </a:rPr>
              <a:t>=</a:t>
            </a:r>
            <a:r>
              <a:rPr lang="en-NZ" sz="2800" spc="-51" dirty="0" err="1">
                <a:solidFill>
                  <a:srgbClr val="000000"/>
                </a:solidFill>
                <a:latin typeface="Courier New" panose="02070309020205020404" pitchFamily="49" charset="0"/>
                <a:cs typeface="Courier New" panose="02070309020205020404" pitchFamily="49" charset="0"/>
              </a:rPr>
              <a:t>c&amp;si</a:t>
            </a:r>
            <a:r>
              <a:rPr lang="en-NZ" sz="2800" spc="-51" dirty="0">
                <a:solidFill>
                  <a:srgbClr val="000000"/>
                </a:solidFill>
                <a:latin typeface="Courier New" panose="02070309020205020404" pitchFamily="49" charset="0"/>
                <a:cs typeface="Courier New" panose="02070309020205020404" pitchFamily="49" charset="0"/>
              </a:rPr>
              <a:t>=MyUploadPolicyForUserID12345</a:t>
            </a:r>
            <a:br>
              <a:rPr lang="en-NZ" sz="2800" spc="-51" dirty="0">
                <a:solidFill>
                  <a:srgbClr val="000000"/>
                </a:solidFill>
                <a:latin typeface="Courier New" panose="02070309020205020404" pitchFamily="49" charset="0"/>
                <a:cs typeface="Courier New" panose="02070309020205020404" pitchFamily="49" charset="0"/>
              </a:rPr>
            </a:br>
            <a:r>
              <a:rPr lang="en-NZ" sz="2800" spc="-51" dirty="0">
                <a:solidFill>
                  <a:srgbClr val="000000"/>
                </a:solidFill>
                <a:latin typeface="Courier New" panose="02070309020205020404" pitchFamily="49" charset="0"/>
                <a:cs typeface="Courier New" panose="02070309020205020404" pitchFamily="49" charset="0"/>
              </a:rPr>
              <a:t>&amp;sig=dD80ihBh5jfNpymO5Hg1IdiJIEvHcJpCMiCMnN%2fRnbI%3d</a:t>
            </a:r>
          </a:p>
        </p:txBody>
      </p:sp>
      <p:sp>
        <p:nvSpPr>
          <p:cNvPr id="2" name="Title 1"/>
          <p:cNvSpPr>
            <a:spLocks noGrp="1"/>
          </p:cNvSpPr>
          <p:nvPr>
            <p:ph type="title" idx="4294967295"/>
          </p:nvPr>
        </p:nvSpPr>
        <p:spPr>
          <a:xfrm>
            <a:off x="-9525" y="0"/>
            <a:ext cx="12201525" cy="812800"/>
          </a:xfrm>
          <a:prstGeom prst="rect">
            <a:avLst/>
          </a:prstGeom>
        </p:spPr>
        <p:txBody>
          <a:bodyPr>
            <a:normAutofit fontScale="90000"/>
          </a:bodyPr>
          <a:lstStyle/>
          <a:p>
            <a:r>
              <a:rPr lang="en-NZ" dirty="0"/>
              <a:t>Store Access </a:t>
            </a:r>
            <a:r>
              <a:rPr lang="en-NZ" dirty="0" smtClean="0"/>
              <a:t>Policy</a:t>
            </a:r>
            <a:br>
              <a:rPr lang="en-NZ" dirty="0" smtClean="0"/>
            </a:br>
            <a:r>
              <a:rPr lang="en-NZ" sz="4400" dirty="0" err="1" smtClean="0"/>
              <a:t>Policy</a:t>
            </a:r>
            <a:r>
              <a:rPr lang="en-NZ" sz="4400" dirty="0" smtClean="0"/>
              <a:t> </a:t>
            </a:r>
            <a:r>
              <a:rPr lang="en-NZ" sz="4400" dirty="0"/>
              <a:t>Based Signatures</a:t>
            </a:r>
          </a:p>
        </p:txBody>
      </p:sp>
    </p:spTree>
    <p:extLst>
      <p:ext uri="{BB962C8B-B14F-4D97-AF65-F5344CB8AC3E}">
        <p14:creationId xmlns:p14="http://schemas.microsoft.com/office/powerpoint/2010/main" val="2748756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smtClean="0">
                <a:solidFill>
                  <a:schemeClr val="bg2"/>
                </a:solidFill>
              </a:rPr>
              <a:t>Agenda</a:t>
            </a:r>
            <a:endParaRPr lang="en-US" sz="6600" dirty="0">
              <a:solidFill>
                <a:schemeClr val="bg2"/>
              </a:solidFill>
            </a:endParaRP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pPr marL="571500" indent="-571500">
              <a:buClr>
                <a:srgbClr val="92D050"/>
              </a:buClr>
              <a:buFont typeface="Wingdings" panose="05000000000000000000" pitchFamily="2" charset="2"/>
              <a:buChar char="à"/>
            </a:pPr>
            <a:r>
              <a:rPr lang="en-US" sz="4000" dirty="0" smtClean="0">
                <a:solidFill>
                  <a:schemeClr val="bg1"/>
                </a:solidFill>
                <a:latin typeface="+mj-lt"/>
                <a:sym typeface="Wingdings" panose="05000000000000000000" pitchFamily="2" charset="2"/>
              </a:rPr>
              <a:t>Blobs</a:t>
            </a:r>
          </a:p>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Files</a:t>
            </a:r>
          </a:p>
          <a:p>
            <a:pPr marL="571500" indent="-571500">
              <a:buClr>
                <a:srgbClr val="92D050"/>
              </a:buClr>
              <a:buFont typeface="Wingdings" panose="05000000000000000000" pitchFamily="2" charset="2"/>
              <a:buChar char="à"/>
            </a:pPr>
            <a:r>
              <a:rPr lang="en-US" sz="4000" dirty="0" smtClean="0">
                <a:solidFill>
                  <a:schemeClr val="bg1"/>
                </a:solidFill>
                <a:latin typeface="+mj-lt"/>
                <a:sym typeface="Wingdings" panose="05000000000000000000" pitchFamily="2" charset="2"/>
              </a:rPr>
              <a:t>Queues</a:t>
            </a:r>
            <a:br>
              <a:rPr lang="en-US" sz="4000" dirty="0" smtClean="0">
                <a:solidFill>
                  <a:schemeClr val="bg1"/>
                </a:solidFill>
                <a:latin typeface="+mj-lt"/>
                <a:sym typeface="Wingdings" panose="05000000000000000000" pitchFamily="2" charset="2"/>
              </a:rPr>
            </a:br>
            <a:r>
              <a:rPr lang="en-US" sz="4000" dirty="0" smtClean="0">
                <a:solidFill>
                  <a:schemeClr val="bg1"/>
                </a:solidFill>
                <a:latin typeface="+mj-lt"/>
                <a:sym typeface="Wingdings" panose="05000000000000000000" pitchFamily="2" charset="2"/>
              </a:rPr>
              <a:t/>
            </a:r>
            <a:br>
              <a:rPr lang="en-US" sz="4000" dirty="0" smtClean="0">
                <a:solidFill>
                  <a:schemeClr val="bg1"/>
                </a:solidFill>
                <a:latin typeface="+mj-lt"/>
                <a:sym typeface="Wingdings" panose="05000000000000000000" pitchFamily="2" charset="2"/>
              </a:rPr>
            </a:br>
            <a:r>
              <a:rPr lang="en-US" sz="4000" dirty="0" smtClean="0">
                <a:solidFill>
                  <a:schemeClr val="bg1"/>
                </a:solidFill>
                <a:latin typeface="+mj-lt"/>
                <a:sym typeface="Wingdings" panose="05000000000000000000" pitchFamily="2" charset="2"/>
              </a:rPr>
              <a:t/>
            </a:r>
            <a:br>
              <a:rPr lang="en-US" sz="4000" dirty="0" smtClean="0">
                <a:solidFill>
                  <a:schemeClr val="bg1"/>
                </a:solidFill>
                <a:latin typeface="+mj-lt"/>
                <a:sym typeface="Wingdings" panose="05000000000000000000" pitchFamily="2" charset="2"/>
              </a:rPr>
            </a:br>
            <a:r>
              <a:rPr lang="en-US" sz="4000" dirty="0" smtClean="0">
                <a:solidFill>
                  <a:schemeClr val="bg1"/>
                </a:solidFill>
                <a:latin typeface="+mj-lt"/>
                <a:sym typeface="Wingdings" panose="05000000000000000000" pitchFamily="2" charset="2"/>
              </a:rPr>
              <a:t/>
            </a:r>
            <a:br>
              <a:rPr lang="en-US" sz="4000" dirty="0" smtClean="0">
                <a:solidFill>
                  <a:schemeClr val="bg1"/>
                </a:solidFill>
                <a:latin typeface="+mj-lt"/>
                <a:sym typeface="Wingdings" panose="05000000000000000000" pitchFamily="2" charset="2"/>
              </a:rPr>
            </a:br>
            <a:endParaRPr lang="en-US" sz="4000" dirty="0" smtClean="0">
              <a:solidFill>
                <a:schemeClr val="bg1"/>
              </a:solidFill>
              <a:latin typeface="+mj-lt"/>
              <a:sym typeface="Wingdings" panose="05000000000000000000" pitchFamily="2" charset="2"/>
            </a:endParaRPr>
          </a:p>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Tables</a:t>
            </a:r>
          </a:p>
          <a:p>
            <a:pPr marL="571500" indent="-571500">
              <a:buClr>
                <a:srgbClr val="92D050"/>
              </a:buClr>
              <a:buFont typeface="Wingdings" panose="05000000000000000000" pitchFamily="2" charset="2"/>
              <a:buChar char="à"/>
            </a:pPr>
            <a:r>
              <a:rPr lang="en-US" sz="4000" dirty="0" err="1" smtClean="0">
                <a:solidFill>
                  <a:schemeClr val="bg1"/>
                </a:solidFill>
                <a:latin typeface="+mj-lt"/>
                <a:sym typeface="Wingdings" panose="05000000000000000000" pitchFamily="2" charset="2"/>
              </a:rPr>
              <a:t>StorSimple</a:t>
            </a:r>
            <a:endParaRPr lang="en-US" sz="4000" dirty="0" smtClean="0">
              <a:solidFill>
                <a:schemeClr val="bg1"/>
              </a:solidFill>
              <a:latin typeface="+mj-l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Shared Access Signatures</a:t>
            </a:r>
            <a:endParaRPr lang="en-US" dirty="0"/>
          </a:p>
        </p:txBody>
      </p:sp>
    </p:spTree>
    <p:extLst>
      <p:ext uri="{BB962C8B-B14F-4D97-AF65-F5344CB8AC3E}">
        <p14:creationId xmlns:p14="http://schemas.microsoft.com/office/powerpoint/2010/main" val="876263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Files</a:t>
            </a:r>
            <a:endParaRPr lang="en-US" dirty="0"/>
          </a:p>
        </p:txBody>
      </p:sp>
    </p:spTree>
    <p:extLst>
      <p:ext uri="{BB962C8B-B14F-4D97-AF65-F5344CB8AC3E}">
        <p14:creationId xmlns:p14="http://schemas.microsoft.com/office/powerpoint/2010/main" val="2841152272"/>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82241" y="381093"/>
            <a:ext cx="1627518" cy="1409102"/>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smtClean="0"/>
              <a:t>Storage Files</a:t>
            </a:r>
            <a:endParaRPr lang="en-US" sz="11500" dirty="0"/>
          </a:p>
        </p:txBody>
      </p:sp>
    </p:spTree>
    <p:extLst>
      <p:ext uri="{BB962C8B-B14F-4D97-AF65-F5344CB8AC3E}">
        <p14:creationId xmlns:p14="http://schemas.microsoft.com/office/powerpoint/2010/main" val="4009810288"/>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2" hidden="1"/>
          <p:cNvSpPr txBox="1">
            <a:spLocks/>
          </p:cNvSpPr>
          <p:nvPr/>
        </p:nvSpPr>
        <p:spPr>
          <a:xfrm>
            <a:off x="0"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endParaRPr lang="en-US" dirty="0"/>
          </a:p>
        </p:txBody>
      </p:sp>
      <p:sp>
        <p:nvSpPr>
          <p:cNvPr id="3" name="Title 2"/>
          <p:cNvSpPr>
            <a:spLocks noGrp="1"/>
          </p:cNvSpPr>
          <p:nvPr>
            <p:ph type="title"/>
          </p:nvPr>
        </p:nvSpPr>
        <p:spPr/>
        <p:txBody>
          <a:bodyPr/>
          <a:lstStyle/>
          <a:p>
            <a:r>
              <a:rPr lang="en-US" dirty="0"/>
              <a:t>Azure Files – Customer </a:t>
            </a:r>
            <a:r>
              <a:rPr lang="en-US" dirty="0" smtClean="0"/>
              <a:t>Quotes</a:t>
            </a:r>
            <a:r>
              <a:rPr lang="en-US" dirty="0"/>
              <a:t/>
            </a:r>
            <a:br>
              <a:rPr lang="en-US" dirty="0"/>
            </a:br>
            <a:endParaRPr lang="en-US" dirty="0"/>
          </a:p>
        </p:txBody>
      </p:sp>
      <p:sp>
        <p:nvSpPr>
          <p:cNvPr id="4" name="Content Placeholder 3"/>
          <p:cNvSpPr>
            <a:spLocks noGrp="1"/>
          </p:cNvSpPr>
          <p:nvPr>
            <p:ph sz="quarter" idx="10"/>
          </p:nvPr>
        </p:nvSpPr>
        <p:spPr/>
        <p:txBody>
          <a:bodyPr/>
          <a:lstStyle/>
          <a:p>
            <a:pPr marL="252000" indent="0">
              <a:buNone/>
            </a:pPr>
            <a:r>
              <a:rPr lang="en-US" sz="3200" dirty="0">
                <a:solidFill>
                  <a:srgbClr val="0088EE"/>
                </a:solidFill>
              </a:rPr>
              <a:t>“I wish I could go to storage and provision a cloud drive, giving it a namespace, and that drive would then be UNC-addressable by the OSes.”</a:t>
            </a:r>
          </a:p>
          <a:p>
            <a:pPr marL="252000" indent="0">
              <a:buNone/>
            </a:pPr>
            <a:r>
              <a:rPr lang="en-US" sz="3200" dirty="0">
                <a:solidFill>
                  <a:srgbClr val="0088EE"/>
                </a:solidFill>
              </a:rPr>
              <a:t>“I need two VM's running with a shared drive. One will write to the drive, the other will read [it].”</a:t>
            </a:r>
          </a:p>
          <a:p>
            <a:pPr marL="252000" indent="0">
              <a:buNone/>
            </a:pPr>
            <a:r>
              <a:rPr lang="en-US" sz="3200" dirty="0">
                <a:solidFill>
                  <a:srgbClr val="0088EE"/>
                </a:solidFill>
              </a:rPr>
              <a:t>“Hi, I have two VM's in Microsoft Azure. All I want to do is set up a file share between them. Is this possible?”</a:t>
            </a:r>
          </a:p>
          <a:p>
            <a:pPr marL="252000" indent="0">
              <a:buNone/>
            </a:pPr>
            <a:r>
              <a:rPr lang="en-US" sz="3200" dirty="0">
                <a:solidFill>
                  <a:srgbClr val="0088EE"/>
                </a:solidFill>
              </a:rPr>
              <a:t>“Is it possible to share a secondary disk between different VM instances?”</a:t>
            </a:r>
          </a:p>
        </p:txBody>
      </p:sp>
    </p:spTree>
    <p:extLst>
      <p:ext uri="{BB962C8B-B14F-4D97-AF65-F5344CB8AC3E}">
        <p14:creationId xmlns:p14="http://schemas.microsoft.com/office/powerpoint/2010/main" val="3670474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4">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4">
                                            <p:txEl>
                                              <p:pRg st="0" end="0"/>
                                            </p:txEl>
                                          </p:spTgt>
                                        </p:tgtEl>
                                        <p:attrNameLst>
                                          <p:attrName>style.color</p:attrName>
                                        </p:attrNameLst>
                                      </p:cBhvr>
                                      <p:to>
                                        <a:srgbClr val="0088EE"/>
                                      </p:to>
                                    </p:animClr>
                                  </p:childTnLst>
                                </p:cTn>
                              </p:par>
                              <p:par>
                                <p:cTn id="11" presetID="3" presetClass="emph" presetSubtype="2" fill="hold" nodeType="withEffect">
                                  <p:stCondLst>
                                    <p:cond delay="250"/>
                                  </p:stCondLst>
                                  <p:childTnLst>
                                    <p:animClr clrSpc="rgb" dir="cw">
                                      <p:cBhvr override="childStyle">
                                        <p:cTn id="12" dur="500" fill="hold"/>
                                        <p:tgtEl>
                                          <p:spTgt spid="4">
                                            <p:txEl>
                                              <p:pRg st="1" end="1"/>
                                            </p:txEl>
                                          </p:spTgt>
                                        </p:tgtEl>
                                        <p:attrNameLst>
                                          <p:attrName>style.color</p:attrName>
                                        </p:attrNameLst>
                                      </p:cBhvr>
                                      <p:to>
                                        <a:srgbClr val="FFFFF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4">
                                            <p:txEl>
                                              <p:pRg st="1" end="1"/>
                                            </p:txEl>
                                          </p:spTgt>
                                        </p:tgtEl>
                                        <p:attrNameLst>
                                          <p:attrName>style.color</p:attrName>
                                        </p:attrNameLst>
                                      </p:cBhvr>
                                      <p:to>
                                        <a:srgbClr val="0088EE"/>
                                      </p:to>
                                    </p:animClr>
                                  </p:childTnLst>
                                </p:cTn>
                              </p:par>
                              <p:par>
                                <p:cTn id="17" presetID="3" presetClass="emph" presetSubtype="2" fill="hold" nodeType="withEffect">
                                  <p:stCondLst>
                                    <p:cond delay="250"/>
                                  </p:stCondLst>
                                  <p:childTnLst>
                                    <p:animClr clrSpc="rgb" dir="cw">
                                      <p:cBhvr override="childStyle">
                                        <p:cTn id="18" dur="500" fill="hold"/>
                                        <p:tgtEl>
                                          <p:spTgt spid="4">
                                            <p:txEl>
                                              <p:pRg st="2" end="2"/>
                                            </p:txEl>
                                          </p:spTgt>
                                        </p:tgtEl>
                                        <p:attrNameLst>
                                          <p:attrName>style.color</p:attrName>
                                        </p:attrNameLst>
                                      </p:cBhvr>
                                      <p:to>
                                        <a:srgbClr val="FFFFFF"/>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4">
                                            <p:txEl>
                                              <p:pRg st="2" end="2"/>
                                            </p:txEl>
                                          </p:spTgt>
                                        </p:tgtEl>
                                        <p:attrNameLst>
                                          <p:attrName>style.color</p:attrName>
                                        </p:attrNameLst>
                                      </p:cBhvr>
                                      <p:to>
                                        <a:srgbClr val="0088EE"/>
                                      </p:to>
                                    </p:animClr>
                                  </p:childTnLst>
                                </p:cTn>
                              </p:par>
                              <p:par>
                                <p:cTn id="23" presetID="3" presetClass="emph" presetSubtype="2" fill="hold" nodeType="withEffect">
                                  <p:stCondLst>
                                    <p:cond delay="250"/>
                                  </p:stCondLst>
                                  <p:childTnLst>
                                    <p:animClr clrSpc="rgb" dir="cw">
                                      <p:cBhvr override="childStyle">
                                        <p:cTn id="24" dur="500" fill="hold"/>
                                        <p:tgtEl>
                                          <p:spTgt spid="4">
                                            <p:txEl>
                                              <p:pRg st="3" end="3"/>
                                            </p:txEl>
                                          </p:spTgt>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lstStyle/>
          <a:p>
            <a:r>
              <a:rPr lang="en-US" sz="3600" dirty="0" smtClean="0">
                <a:solidFill>
                  <a:srgbClr val="000000"/>
                </a:solidFill>
              </a:rPr>
              <a:t>Sharing Files – The old way</a:t>
            </a:r>
            <a:endParaRPr lang="en-US" sz="3600" dirty="0">
              <a:solidFill>
                <a:srgbClr val="000000"/>
              </a:solidFill>
            </a:endParaRPr>
          </a:p>
        </p:txBody>
      </p:sp>
      <p:sp>
        <p:nvSpPr>
          <p:cNvPr id="2" name="Text Placeholder 1"/>
          <p:cNvSpPr>
            <a:spLocks noGrp="1"/>
          </p:cNvSpPr>
          <p:nvPr>
            <p:ph sz="quarter" idx="10"/>
          </p:nvPr>
        </p:nvSpPr>
        <p:spPr>
          <a:prstGeom prst="rect">
            <a:avLst/>
          </a:prstGeom>
        </p:spPr>
        <p:txBody>
          <a:bodyPr>
            <a:noAutofit/>
          </a:bodyPr>
          <a:lstStyle/>
          <a:p>
            <a:pPr marL="0" indent="0" algn="l">
              <a:lnSpc>
                <a:spcPct val="150000"/>
              </a:lnSpc>
              <a:spcBef>
                <a:spcPts val="600"/>
              </a:spcBef>
              <a:buNone/>
            </a:pPr>
            <a:r>
              <a:rPr lang="en-US" sz="2400" dirty="0"/>
              <a:t>Setup an </a:t>
            </a:r>
            <a:r>
              <a:rPr lang="en-US" sz="2400" dirty="0" err="1"/>
              <a:t>IaaS</a:t>
            </a:r>
            <a:r>
              <a:rPr lang="en-US" sz="2400" dirty="0"/>
              <a:t> VM to host a File Share backed by an </a:t>
            </a:r>
            <a:r>
              <a:rPr lang="en-US" sz="2400" dirty="0" err="1"/>
              <a:t>IaaS</a:t>
            </a:r>
            <a:r>
              <a:rPr lang="en-US" sz="2400" dirty="0"/>
              <a:t> Disk</a:t>
            </a:r>
          </a:p>
          <a:p>
            <a:pPr marL="0" indent="0" algn="l">
              <a:lnSpc>
                <a:spcPct val="150000"/>
              </a:lnSpc>
              <a:spcBef>
                <a:spcPts val="600"/>
              </a:spcBef>
              <a:buNone/>
            </a:pPr>
            <a:r>
              <a:rPr lang="en-US" sz="2400" dirty="0"/>
              <a:t>Write code to find the </a:t>
            </a:r>
            <a:r>
              <a:rPr lang="en-US" sz="2400" dirty="0" err="1"/>
              <a:t>IaaS</a:t>
            </a:r>
            <a:r>
              <a:rPr lang="en-US" sz="2400" dirty="0"/>
              <a:t> File Share from the rest of the VMs in your service.</a:t>
            </a:r>
          </a:p>
          <a:p>
            <a:pPr marL="0" indent="0" algn="l">
              <a:lnSpc>
                <a:spcPct val="150000"/>
              </a:lnSpc>
              <a:spcBef>
                <a:spcPts val="600"/>
              </a:spcBef>
              <a:buNone/>
            </a:pPr>
            <a:r>
              <a:rPr lang="en-US" sz="2400" dirty="0"/>
              <a:t>Write some code to provide high availability </a:t>
            </a:r>
          </a:p>
          <a:p>
            <a:pPr marL="15502" indent="0">
              <a:lnSpc>
                <a:spcPct val="150000"/>
              </a:lnSpc>
              <a:spcBef>
                <a:spcPts val="600"/>
              </a:spcBef>
              <a:buNone/>
            </a:pPr>
            <a:r>
              <a:rPr lang="en-US" sz="2400" dirty="0"/>
              <a:t>Handle host upgrades, node failures</a:t>
            </a:r>
          </a:p>
          <a:p>
            <a:pPr marL="0" indent="0" algn="l">
              <a:lnSpc>
                <a:spcPct val="150000"/>
              </a:lnSpc>
              <a:spcBef>
                <a:spcPts val="600"/>
              </a:spcBef>
              <a:buNone/>
            </a:pPr>
            <a:r>
              <a:rPr lang="en-US" sz="2400" dirty="0"/>
              <a:t>You can only access the File Share from other VMs</a:t>
            </a:r>
          </a:p>
        </p:txBody>
      </p:sp>
      <p:grpSp>
        <p:nvGrpSpPr>
          <p:cNvPr id="8" name="Group 7"/>
          <p:cNvGrpSpPr/>
          <p:nvPr/>
        </p:nvGrpSpPr>
        <p:grpSpPr>
          <a:xfrm>
            <a:off x="3286260" y="1794737"/>
            <a:ext cx="8533032" cy="1728132"/>
            <a:chOff x="1829484" y="5092118"/>
            <a:chExt cx="8533032" cy="1728132"/>
          </a:xfrm>
        </p:grpSpPr>
        <p:cxnSp>
          <p:nvCxnSpPr>
            <p:cNvPr id="9" name="Straight Arrow Connector 8"/>
            <p:cNvCxnSpPr>
              <a:stCxn id="4" idx="2"/>
              <a:endCxn id="21" idx="0"/>
            </p:cNvCxnSpPr>
            <p:nvPr/>
          </p:nvCxnSpPr>
          <p:spPr>
            <a:xfrm>
              <a:off x="2332662" y="5774588"/>
              <a:ext cx="2001487"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5" idx="2"/>
              <a:endCxn id="21" idx="0"/>
            </p:cNvCxnSpPr>
            <p:nvPr/>
          </p:nvCxnSpPr>
          <p:spPr>
            <a:xfrm>
              <a:off x="3666987" y="5774588"/>
              <a:ext cx="667162"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2"/>
              <a:endCxn id="21" idx="0"/>
            </p:cNvCxnSpPr>
            <p:nvPr/>
          </p:nvCxnSpPr>
          <p:spPr>
            <a:xfrm flipH="1">
              <a:off x="4334149" y="5774588"/>
              <a:ext cx="667163"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7" idx="2"/>
              <a:endCxn id="21" idx="0"/>
            </p:cNvCxnSpPr>
            <p:nvPr/>
          </p:nvCxnSpPr>
          <p:spPr>
            <a:xfrm flipH="1">
              <a:off x="4334149" y="5774588"/>
              <a:ext cx="2001489" cy="24870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63" name="Group 62"/>
            <p:cNvGrpSpPr/>
            <p:nvPr/>
          </p:nvGrpSpPr>
          <p:grpSpPr>
            <a:xfrm>
              <a:off x="1829484" y="5092118"/>
              <a:ext cx="8533032" cy="1728132"/>
              <a:chOff x="3161221" y="4890782"/>
              <a:chExt cx="8533032" cy="1728132"/>
            </a:xfrm>
          </p:grpSpPr>
          <p:grpSp>
            <p:nvGrpSpPr>
              <p:cNvPr id="58" name="Group 57"/>
              <p:cNvGrpSpPr/>
              <p:nvPr/>
            </p:nvGrpSpPr>
            <p:grpSpPr>
              <a:xfrm>
                <a:off x="3161221" y="4890782"/>
                <a:ext cx="5009331" cy="682470"/>
                <a:chOff x="3287056" y="4798503"/>
                <a:chExt cx="5009331" cy="682470"/>
              </a:xfrm>
            </p:grpSpPr>
            <p:sp>
              <p:nvSpPr>
                <p:cNvPr id="4" name="Flowchart: Process 3"/>
                <p:cNvSpPr/>
                <p:nvPr/>
              </p:nvSpPr>
              <p:spPr bwMode="auto">
                <a:xfrm>
                  <a:off x="328705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5" name="Flowchart: Process 4"/>
                <p:cNvSpPr/>
                <p:nvPr/>
              </p:nvSpPr>
              <p:spPr bwMode="auto">
                <a:xfrm>
                  <a:off x="4621381"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6" name="Flowchart: Process 5"/>
                <p:cNvSpPr/>
                <p:nvPr/>
              </p:nvSpPr>
              <p:spPr bwMode="auto">
                <a:xfrm>
                  <a:off x="5955706"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7290032" y="4798503"/>
                  <a:ext cx="1006355" cy="6824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21" name="Flowchart: Process 20"/>
              <p:cNvSpPr/>
              <p:nvPr/>
            </p:nvSpPr>
            <p:spPr bwMode="auto">
              <a:xfrm>
                <a:off x="4248308" y="5821959"/>
                <a:ext cx="2835156"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(Sharing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Disk)</a:t>
                </a:r>
              </a:p>
            </p:txBody>
          </p:sp>
          <p:sp>
            <p:nvSpPr>
              <p:cNvPr id="22" name="Flowchart: Process 21"/>
              <p:cNvSpPr/>
              <p:nvPr/>
            </p:nvSpPr>
            <p:spPr bwMode="auto">
              <a:xfrm>
                <a:off x="7604943" y="5821959"/>
                <a:ext cx="4089310" cy="796955"/>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mj-lt"/>
                    <a:ea typeface="Segoe UI" pitchFamily="34" charset="0"/>
                    <a:cs typeface="Segoe UI" pitchFamily="34" charset="0"/>
                  </a:rPr>
                  <a:t>Backup </a:t>
                </a: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VMs </a:t>
                </a:r>
                <a:br>
                  <a:rPr lang="en-US" sz="2353" dirty="0">
                    <a:gradFill>
                      <a:gsLst>
                        <a:gs pos="0">
                          <a:srgbClr val="FFFFFF"/>
                        </a:gs>
                        <a:gs pos="100000">
                          <a:srgbClr val="FFFFFF"/>
                        </a:gs>
                      </a:gsLst>
                      <a:lin ang="5400000" scaled="0"/>
                    </a:gradFill>
                    <a:latin typeface="+mj-lt"/>
                    <a:ea typeface="Segoe UI" pitchFamily="34" charset="0"/>
                    <a:cs typeface="Segoe UI" pitchFamily="34" charset="0"/>
                  </a:rPr>
                </a:br>
                <a:r>
                  <a:rPr lang="en-US" sz="2353" dirty="0">
                    <a:gradFill>
                      <a:gsLst>
                        <a:gs pos="0">
                          <a:srgbClr val="FFFFFF"/>
                        </a:gs>
                        <a:gs pos="100000">
                          <a:srgbClr val="FFFFFF"/>
                        </a:gs>
                      </a:gsLst>
                      <a:lin ang="5400000" scaled="0"/>
                    </a:gradFill>
                    <a:latin typeface="+mj-lt"/>
                    <a:ea typeface="Segoe UI" pitchFamily="34" charset="0"/>
                    <a:cs typeface="Segoe UI" pitchFamily="34" charset="0"/>
                  </a:rPr>
                  <a:t>(Mount/Share after failover)</a:t>
                </a:r>
              </a:p>
            </p:txBody>
          </p:sp>
        </p:grpSp>
      </p:grpSp>
    </p:spTree>
    <p:extLst>
      <p:ext uri="{BB962C8B-B14F-4D97-AF65-F5344CB8AC3E}">
        <p14:creationId xmlns:p14="http://schemas.microsoft.com/office/powerpoint/2010/main" val="33761891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xEl>
                                              <p:pRg st="0" end="0"/>
                                            </p:txEl>
                                          </p:spTgt>
                                        </p:tgtEl>
                                      </p:cBhvr>
                                    </p:animEffect>
                                    <p:set>
                                      <p:cBhvr>
                                        <p:cTn id="7" dur="1" fill="hold">
                                          <p:stCondLst>
                                            <p:cond delay="499"/>
                                          </p:stCondLst>
                                        </p:cTn>
                                        <p:tgtEl>
                                          <p:spTgt spid="2">
                                            <p:txEl>
                                              <p:pRg st="0" end="0"/>
                                            </p:txEl>
                                          </p:spTgt>
                                        </p:tgtEl>
                                        <p:attrNameLst>
                                          <p:attrName>style.visibility</p:attrName>
                                        </p:attrNameLst>
                                      </p:cBhvr>
                                      <p:to>
                                        <p:strVal val="hidden"/>
                                      </p:to>
                                    </p:set>
                                  </p:childTnLst>
                                </p:cTn>
                              </p:par>
                              <p:par>
                                <p:cTn id="8" presetID="10" presetClass="exit" presetSubtype="0" fill="hold" grpId="0" nodeType="withEffect">
                                  <p:stCondLst>
                                    <p:cond delay="500"/>
                                  </p:stCondLst>
                                  <p:childTnLst>
                                    <p:animEffect transition="out" filter="fade">
                                      <p:cBhvr>
                                        <p:cTn id="9" dur="500"/>
                                        <p:tgtEl>
                                          <p:spTgt spid="2">
                                            <p:txEl>
                                              <p:pRg st="1" end="1"/>
                                            </p:txEl>
                                          </p:spTgt>
                                        </p:tgtEl>
                                      </p:cBhvr>
                                    </p:animEffect>
                                    <p:set>
                                      <p:cBhvr>
                                        <p:cTn id="10" dur="1" fill="hold">
                                          <p:stCondLst>
                                            <p:cond delay="499"/>
                                          </p:stCondLst>
                                        </p:cTn>
                                        <p:tgtEl>
                                          <p:spTgt spid="2">
                                            <p:txEl>
                                              <p:pRg st="1" end="1"/>
                                            </p:txEl>
                                          </p:spTgt>
                                        </p:tgtEl>
                                        <p:attrNameLst>
                                          <p:attrName>style.visibility</p:attrName>
                                        </p:attrNameLst>
                                      </p:cBhvr>
                                      <p:to>
                                        <p:strVal val="hidden"/>
                                      </p:to>
                                    </p:set>
                                  </p:childTnLst>
                                </p:cTn>
                              </p:par>
                              <p:par>
                                <p:cTn id="11" presetID="10" presetClass="exit" presetSubtype="0" fill="hold" grpId="0" nodeType="withEffect">
                                  <p:stCondLst>
                                    <p:cond delay="1000"/>
                                  </p:stCondLst>
                                  <p:childTnLst>
                                    <p:animEffect transition="out" filter="fade">
                                      <p:cBhvr>
                                        <p:cTn id="12" dur="500"/>
                                        <p:tgtEl>
                                          <p:spTgt spid="2">
                                            <p:txEl>
                                              <p:pRg st="2" end="2"/>
                                            </p:txEl>
                                          </p:spTgt>
                                        </p:tgtEl>
                                      </p:cBhvr>
                                    </p:animEffect>
                                    <p:set>
                                      <p:cBhvr>
                                        <p:cTn id="13" dur="1" fill="hold">
                                          <p:stCondLst>
                                            <p:cond delay="499"/>
                                          </p:stCondLst>
                                        </p:cTn>
                                        <p:tgtEl>
                                          <p:spTgt spid="2">
                                            <p:txEl>
                                              <p:pRg st="2" end="2"/>
                                            </p:txEl>
                                          </p:spTgt>
                                        </p:tgtEl>
                                        <p:attrNameLst>
                                          <p:attrName>style.visibility</p:attrName>
                                        </p:attrNameLst>
                                      </p:cBhvr>
                                      <p:to>
                                        <p:strVal val="hidden"/>
                                      </p:to>
                                    </p:set>
                                  </p:childTnLst>
                                </p:cTn>
                              </p:par>
                              <p:par>
                                <p:cTn id="14" presetID="10" presetClass="exit" presetSubtype="0" fill="hold" grpId="0" nodeType="withEffect">
                                  <p:stCondLst>
                                    <p:cond delay="1500"/>
                                  </p:stCondLst>
                                  <p:childTnLst>
                                    <p:animEffect transition="out" filter="fade">
                                      <p:cBhvr>
                                        <p:cTn id="15" dur="500"/>
                                        <p:tgtEl>
                                          <p:spTgt spid="2">
                                            <p:txEl>
                                              <p:pRg st="3" end="3"/>
                                            </p:txEl>
                                          </p:spTgt>
                                        </p:tgtEl>
                                      </p:cBhvr>
                                    </p:animEffect>
                                    <p:set>
                                      <p:cBhvr>
                                        <p:cTn id="16" dur="1" fill="hold">
                                          <p:stCondLst>
                                            <p:cond delay="499"/>
                                          </p:stCondLst>
                                        </p:cTn>
                                        <p:tgtEl>
                                          <p:spTgt spid="2">
                                            <p:txEl>
                                              <p:pRg st="3" end="3"/>
                                            </p:txEl>
                                          </p:spTgt>
                                        </p:tgtEl>
                                        <p:attrNameLst>
                                          <p:attrName>style.visibility</p:attrName>
                                        </p:attrNameLst>
                                      </p:cBhvr>
                                      <p:to>
                                        <p:strVal val="hidden"/>
                                      </p:to>
                                    </p:set>
                                  </p:childTnLst>
                                </p:cTn>
                              </p:par>
                              <p:par>
                                <p:cTn id="17" presetID="10" presetClass="exit" presetSubtype="0" fill="hold" grpId="0" nodeType="withEffect">
                                  <p:stCondLst>
                                    <p:cond delay="2000"/>
                                  </p:stCondLst>
                                  <p:childTnLst>
                                    <p:animEffect transition="out" filter="fade">
                                      <p:cBhvr>
                                        <p:cTn id="18" dur="500"/>
                                        <p:tgtEl>
                                          <p:spTgt spid="2">
                                            <p:txEl>
                                              <p:pRg st="4" end="4"/>
                                            </p:txEl>
                                          </p:spTgt>
                                        </p:tgtEl>
                                      </p:cBhvr>
                                    </p:animEffect>
                                    <p:set>
                                      <p:cBhvr>
                                        <p:cTn id="19" dur="1" fill="hold">
                                          <p:stCondLst>
                                            <p:cond delay="499"/>
                                          </p:stCondLst>
                                        </p:cTn>
                                        <p:tgtEl>
                                          <p:spTgt spid="2">
                                            <p:txEl>
                                              <p:pRg st="4" end="4"/>
                                            </p:txEl>
                                          </p:spTgt>
                                        </p:tgtEl>
                                        <p:attrNameLst>
                                          <p:attrName>style.visibility</p:attrName>
                                        </p:attrNameLst>
                                      </p:cBhvr>
                                      <p:to>
                                        <p:strVal val="hidden"/>
                                      </p:to>
                                    </p:set>
                                  </p:childTnLst>
                                </p:cTn>
                              </p:par>
                              <p:par>
                                <p:cTn id="20" presetID="42" presetClass="entr" presetSubtype="0" fill="hold" nodeType="withEffect">
                                  <p:stCondLst>
                                    <p:cond delay="25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anim calcmode="lin" valueType="num">
                                      <p:cBhvr>
                                        <p:cTn id="23" dur="500" fill="hold"/>
                                        <p:tgtEl>
                                          <p:spTgt spid="8"/>
                                        </p:tgtEl>
                                        <p:attrNameLst>
                                          <p:attrName>ppt_x</p:attrName>
                                        </p:attrNameLst>
                                      </p:cBhvr>
                                      <p:tavLst>
                                        <p:tav tm="0">
                                          <p:val>
                                            <p:strVal val="#ppt_x"/>
                                          </p:val>
                                        </p:tav>
                                        <p:tav tm="100000">
                                          <p:val>
                                            <p:strVal val="#ppt_x"/>
                                          </p:val>
                                        </p:tav>
                                      </p:tavLst>
                                    </p:anim>
                                    <p:anim calcmode="lin" valueType="num">
                                      <p:cBhvr>
                                        <p:cTn id="24"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solidFill>
                  <a:srgbClr val="000000"/>
                </a:solidFill>
              </a:rPr>
              <a:t>Azure Files</a:t>
            </a:r>
            <a:endParaRPr lang="en-US" sz="1765" dirty="0">
              <a:solidFill>
                <a:srgbClr val="000000"/>
              </a:solidFill>
            </a:endParaRPr>
          </a:p>
        </p:txBody>
      </p:sp>
      <p:sp>
        <p:nvSpPr>
          <p:cNvPr id="3" name="Content Placeholder 2"/>
          <p:cNvSpPr>
            <a:spLocks noGrp="1"/>
          </p:cNvSpPr>
          <p:nvPr>
            <p:ph sz="quarter" idx="10"/>
          </p:nvPr>
        </p:nvSpPr>
        <p:spPr>
          <a:xfrm>
            <a:off x="274712" y="2193928"/>
            <a:ext cx="6946796" cy="2719388"/>
          </a:xfrm>
        </p:spPr>
        <p:txBody>
          <a:bodyPr/>
          <a:lstStyle/>
          <a:p>
            <a:r>
              <a:rPr lang="en-US" sz="2800" dirty="0"/>
              <a:t>Shared Network File Storage for Azure</a:t>
            </a:r>
          </a:p>
          <a:p>
            <a:r>
              <a:rPr lang="en-US" sz="2800" dirty="0"/>
              <a:t>Availability, durability, scalability are managed automatically</a:t>
            </a:r>
          </a:p>
          <a:p>
            <a:r>
              <a:rPr lang="en-US" sz="2800" dirty="0"/>
              <a:t>Supports two interfaces: SMB and REST</a:t>
            </a:r>
          </a:p>
          <a:p>
            <a:endParaRPr lang="en-US" sz="2800" dirty="0"/>
          </a:p>
        </p:txBody>
      </p:sp>
      <p:grpSp>
        <p:nvGrpSpPr>
          <p:cNvPr id="6" name="Group 5"/>
          <p:cNvGrpSpPr/>
          <p:nvPr/>
        </p:nvGrpSpPr>
        <p:grpSpPr>
          <a:xfrm>
            <a:off x="7221508" y="2193928"/>
            <a:ext cx="4733929" cy="2161316"/>
            <a:chOff x="3729036" y="4359555"/>
            <a:chExt cx="4733929" cy="2161316"/>
          </a:xfrm>
        </p:grpSpPr>
        <p:grpSp>
          <p:nvGrpSpPr>
            <p:cNvPr id="24" name="Group 23"/>
            <p:cNvGrpSpPr/>
            <p:nvPr/>
          </p:nvGrpSpPr>
          <p:grpSpPr>
            <a:xfrm>
              <a:off x="3729036" y="4359555"/>
              <a:ext cx="4733929" cy="710904"/>
              <a:chOff x="3666828" y="3592945"/>
              <a:chExt cx="4733929" cy="710904"/>
            </a:xfrm>
          </p:grpSpPr>
          <p:sp>
            <p:nvSpPr>
              <p:cNvPr id="5" name="Flowchart: Process 4"/>
              <p:cNvSpPr/>
              <p:nvPr/>
            </p:nvSpPr>
            <p:spPr bwMode="auto">
              <a:xfrm>
                <a:off x="3666828"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7" name="Flowchart: Process 6"/>
              <p:cNvSpPr/>
              <p:nvPr/>
            </p:nvSpPr>
            <p:spPr bwMode="auto">
              <a:xfrm>
                <a:off x="4908285"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smtClean="0">
                    <a:gradFill>
                      <a:gsLst>
                        <a:gs pos="0">
                          <a:srgbClr val="FFFFFF"/>
                        </a:gs>
                        <a:gs pos="100000">
                          <a:srgbClr val="FFFFFF"/>
                        </a:gs>
                      </a:gsLst>
                      <a:lin ang="5400000" scaled="0"/>
                    </a:gradFill>
                    <a:latin typeface="+mj-lt"/>
                    <a:ea typeface="Segoe UI" pitchFamily="34" charset="0"/>
                    <a:cs typeface="Segoe UI" pitchFamily="34" charset="0"/>
                  </a:rPr>
                  <a:t>IaaS </a:t>
                </a:r>
                <a:r>
                  <a:rPr lang="en-US" sz="2353" dirty="0">
                    <a:gradFill>
                      <a:gsLst>
                        <a:gs pos="0">
                          <a:srgbClr val="FFFFFF"/>
                        </a:gs>
                        <a:gs pos="100000">
                          <a:srgbClr val="FFFFFF"/>
                        </a:gs>
                      </a:gsLst>
                      <a:lin ang="5400000" scaled="0"/>
                    </a:gradFill>
                    <a:latin typeface="+mj-lt"/>
                    <a:ea typeface="Segoe UI" pitchFamily="34" charset="0"/>
                    <a:cs typeface="Segoe UI" pitchFamily="34" charset="0"/>
                  </a:rPr>
                  <a:t>VM</a:t>
                </a:r>
              </a:p>
            </p:txBody>
          </p:sp>
          <p:sp>
            <p:nvSpPr>
              <p:cNvPr id="8" name="Flowchart: Process 7"/>
              <p:cNvSpPr/>
              <p:nvPr/>
            </p:nvSpPr>
            <p:spPr bwMode="auto">
              <a:xfrm>
                <a:off x="6149742"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IaaS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sp>
            <p:nvSpPr>
              <p:cNvPr id="9" name="Flowchart: Process 8"/>
              <p:cNvSpPr/>
              <p:nvPr/>
            </p:nvSpPr>
            <p:spPr bwMode="auto">
              <a:xfrm>
                <a:off x="7391199" y="3592945"/>
                <a:ext cx="1009558" cy="710904"/>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pPr>
                <a:r>
                  <a:rPr lang="en-US" sz="2353"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353" dirty="0">
                    <a:gradFill>
                      <a:gsLst>
                        <a:gs pos="0">
                          <a:srgbClr val="FFFFFF"/>
                        </a:gs>
                        <a:gs pos="100000">
                          <a:srgbClr val="FFFFFF"/>
                        </a:gs>
                      </a:gsLst>
                      <a:lin ang="5400000" scaled="0"/>
                    </a:gradFill>
                    <a:latin typeface="+mj-lt"/>
                    <a:ea typeface="Segoe UI" pitchFamily="34" charset="0"/>
                    <a:cs typeface="Segoe UI" pitchFamily="34" charset="0"/>
                  </a:rPr>
                  <a:t> VM</a:t>
                </a:r>
              </a:p>
            </p:txBody>
          </p:sp>
        </p:grpSp>
        <p:sp>
          <p:nvSpPr>
            <p:cNvPr id="10" name="Cloud 9"/>
            <p:cNvSpPr/>
            <p:nvPr/>
          </p:nvSpPr>
          <p:spPr bwMode="auto">
            <a:xfrm>
              <a:off x="3989723" y="5325894"/>
              <a:ext cx="4212554" cy="1194977"/>
            </a:xfrm>
            <a:prstGeom prst="cloud">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r>
                <a:rPr lang="en-US" sz="2600" dirty="0" smtClean="0">
                  <a:gradFill>
                    <a:gsLst>
                      <a:gs pos="0">
                        <a:srgbClr val="FFFFFF"/>
                      </a:gs>
                      <a:gs pos="100000">
                        <a:srgbClr val="FFFFFF"/>
                      </a:gs>
                    </a:gsLst>
                    <a:lin ang="5400000" scaled="0"/>
                  </a:gradFill>
                  <a:latin typeface="+mj-lt"/>
                  <a:ea typeface="Segoe UI" pitchFamily="34" charset="0"/>
                  <a:cs typeface="Segoe UI" pitchFamily="34" charset="0"/>
                </a:rPr>
                <a:t>Azure </a:t>
              </a:r>
              <a:r>
                <a:rPr lang="en-US" sz="2600" dirty="0">
                  <a:gradFill>
                    <a:gsLst>
                      <a:gs pos="0">
                        <a:srgbClr val="FFFFFF"/>
                      </a:gs>
                      <a:gs pos="100000">
                        <a:srgbClr val="FFFFFF"/>
                      </a:gs>
                    </a:gsLst>
                    <a:lin ang="5400000" scaled="0"/>
                  </a:gradFill>
                  <a:latin typeface="+mj-lt"/>
                  <a:ea typeface="Segoe UI" pitchFamily="34" charset="0"/>
                  <a:cs typeface="Segoe UI" pitchFamily="34" charset="0"/>
                </a:rPr>
                <a:t>File Share</a:t>
              </a:r>
            </a:p>
            <a:p>
              <a:pPr algn="ctr" defTabSz="913927" fontAlgn="base">
                <a:lnSpc>
                  <a:spcPct val="90000"/>
                </a:lnSpc>
                <a:spcBef>
                  <a:spcPct val="0"/>
                </a:spcBef>
                <a:spcAft>
                  <a:spcPct val="0"/>
                </a:spcAft>
              </a:pP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r>
                <a:rPr lang="en-US" sz="2600" dirty="0" err="1">
                  <a:gradFill>
                    <a:gsLst>
                      <a:gs pos="0">
                        <a:srgbClr val="FFFFFF"/>
                      </a:gs>
                      <a:gs pos="100000">
                        <a:srgbClr val="FFFFFF"/>
                      </a:gs>
                    </a:gsLst>
                    <a:lin ang="5400000" scaled="0"/>
                  </a:gradFill>
                  <a:latin typeface="+mj-lt"/>
                  <a:ea typeface="Segoe UI" pitchFamily="34" charset="0"/>
                  <a:cs typeface="Segoe UI" pitchFamily="34" charset="0"/>
                </a:rPr>
                <a:t>PaaS</a:t>
              </a:r>
              <a:r>
                <a:rPr lang="en-US" sz="2600" dirty="0">
                  <a:gradFill>
                    <a:gsLst>
                      <a:gs pos="0">
                        <a:srgbClr val="FFFFFF"/>
                      </a:gs>
                      <a:gs pos="100000">
                        <a:srgbClr val="FFFFFF"/>
                      </a:gs>
                    </a:gsLst>
                    <a:lin ang="5400000" scaled="0"/>
                  </a:gradFill>
                  <a:latin typeface="+mj-lt"/>
                  <a:ea typeface="Segoe UI" pitchFamily="34" charset="0"/>
                  <a:cs typeface="Segoe UI" pitchFamily="34" charset="0"/>
                </a:rPr>
                <a:t>)</a:t>
              </a:r>
            </a:p>
          </p:txBody>
        </p:sp>
        <p:cxnSp>
          <p:nvCxnSpPr>
            <p:cNvPr id="12" name="Straight Arrow Connector 11"/>
            <p:cNvCxnSpPr>
              <a:stCxn id="5" idx="2"/>
              <a:endCxn id="10" idx="3"/>
            </p:cNvCxnSpPr>
            <p:nvPr/>
          </p:nvCxnSpPr>
          <p:spPr>
            <a:xfrm>
              <a:off x="4233815" y="5070459"/>
              <a:ext cx="1862185"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2"/>
              <a:endCxn id="10" idx="3"/>
            </p:cNvCxnSpPr>
            <p:nvPr/>
          </p:nvCxnSpPr>
          <p:spPr>
            <a:xfrm>
              <a:off x="5475272" y="5070459"/>
              <a:ext cx="620728"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2"/>
              <a:endCxn id="10" idx="3"/>
            </p:cNvCxnSpPr>
            <p:nvPr/>
          </p:nvCxnSpPr>
          <p:spPr>
            <a:xfrm flipH="1">
              <a:off x="6096000" y="5070459"/>
              <a:ext cx="620729"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9" idx="2"/>
              <a:endCxn id="10" idx="3"/>
            </p:cNvCxnSpPr>
            <p:nvPr/>
          </p:nvCxnSpPr>
          <p:spPr>
            <a:xfrm flipH="1">
              <a:off x="6096000" y="5070459"/>
              <a:ext cx="1862186" cy="32375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7519246"/>
      </p:ext>
    </p:extLst>
  </p:cSld>
  <p:clrMapOvr>
    <a:masterClrMapping/>
  </p:clrMapOvr>
  <p:transition>
    <p:fad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solidFill>
                  <a:srgbClr val="000000"/>
                </a:solidFill>
              </a:rPr>
              <a:t>Azure Files – Usage</a:t>
            </a:r>
            <a:endParaRPr lang="en-US" sz="1765" dirty="0">
              <a:solidFill>
                <a:srgbClr val="000000"/>
              </a:solidFill>
            </a:endParaRPr>
          </a:p>
        </p:txBody>
      </p:sp>
      <p:sp>
        <p:nvSpPr>
          <p:cNvPr id="5" name="Content Placeholder 4"/>
          <p:cNvSpPr>
            <a:spLocks noGrp="1"/>
          </p:cNvSpPr>
          <p:nvPr>
            <p:ph sz="quarter" idx="10"/>
          </p:nvPr>
        </p:nvSpPr>
        <p:spPr/>
        <p:txBody>
          <a:bodyPr/>
          <a:lstStyle/>
          <a:p>
            <a:pPr>
              <a:lnSpc>
                <a:spcPct val="200000"/>
              </a:lnSpc>
            </a:pPr>
            <a:r>
              <a:rPr lang="en-US" sz="3200" dirty="0"/>
              <a:t>Share data across VMs and applications</a:t>
            </a:r>
          </a:p>
          <a:p>
            <a:pPr>
              <a:lnSpc>
                <a:spcPct val="200000"/>
              </a:lnSpc>
            </a:pPr>
            <a:r>
              <a:rPr lang="en-US" sz="3200" dirty="0"/>
              <a:t>Share settings throughout services</a:t>
            </a:r>
          </a:p>
          <a:p>
            <a:pPr>
              <a:lnSpc>
                <a:spcPct val="200000"/>
              </a:lnSpc>
            </a:pPr>
            <a:r>
              <a:rPr lang="en-US" sz="3200" dirty="0" smtClean="0"/>
              <a:t>Dev/Test/Debug</a:t>
            </a:r>
            <a:endParaRPr lang="en-US" sz="3200" dirty="0"/>
          </a:p>
        </p:txBody>
      </p:sp>
    </p:spTree>
    <p:extLst>
      <p:ext uri="{BB962C8B-B14F-4D97-AF65-F5344CB8AC3E}">
        <p14:creationId xmlns:p14="http://schemas.microsoft.com/office/powerpoint/2010/main" val="2992067528"/>
      </p:ext>
    </p:extLst>
  </p:cSld>
  <p:clrMapOvr>
    <a:masterClrMapping/>
  </p:clrMapOvr>
  <p:transition>
    <p:fad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Queues</a:t>
            </a:r>
            <a:endParaRPr lang="en-US" dirty="0"/>
          </a:p>
        </p:txBody>
      </p:sp>
    </p:spTree>
    <p:extLst>
      <p:ext uri="{BB962C8B-B14F-4D97-AF65-F5344CB8AC3E}">
        <p14:creationId xmlns:p14="http://schemas.microsoft.com/office/powerpoint/2010/main" val="4181904604"/>
      </p:ext>
    </p:extLst>
  </p:cSld>
  <p:clrMapOvr>
    <a:masterClrMapping/>
  </p:clrMapOvr>
  <p:transition>
    <p:fad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smtClean="0"/>
              <a:t>Storage Queue</a:t>
            </a:r>
            <a:endParaRPr lang="en-US" sz="11500" dirty="0"/>
          </a:p>
        </p:txBody>
      </p:sp>
      <p:pic>
        <p:nvPicPr>
          <p:cNvPr id="5" name="Picture 4"/>
          <p:cNvPicPr>
            <a:picLocks noChangeAspect="1"/>
          </p:cNvPicPr>
          <p:nvPr/>
        </p:nvPicPr>
        <p:blipFill>
          <a:blip r:embed="rId2"/>
          <a:stretch>
            <a:fillRect/>
          </a:stretch>
        </p:blipFill>
        <p:spPr>
          <a:xfrm>
            <a:off x="5283240" y="381094"/>
            <a:ext cx="1625520" cy="1409100"/>
          </a:xfrm>
          <a:prstGeom prst="rect">
            <a:avLst/>
          </a:prstGeom>
        </p:spPr>
      </p:pic>
    </p:spTree>
    <p:extLst>
      <p:ext uri="{BB962C8B-B14F-4D97-AF65-F5344CB8AC3E}">
        <p14:creationId xmlns:p14="http://schemas.microsoft.com/office/powerpoint/2010/main" val="2400826589"/>
      </p:ext>
    </p:extLst>
  </p:cSld>
  <p:clrMapOvr>
    <a:masterClrMapping/>
  </p:clrMapOvr>
  <p:transition>
    <p:fad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use a Queue?</a:t>
            </a:r>
            <a:endParaRPr lang="en-US" dirty="0"/>
          </a:p>
        </p:txBody>
      </p:sp>
      <p:sp>
        <p:nvSpPr>
          <p:cNvPr id="9" name="Content Placeholder 8"/>
          <p:cNvSpPr>
            <a:spLocks noGrp="1"/>
          </p:cNvSpPr>
          <p:nvPr>
            <p:ph sz="quarter" idx="10"/>
          </p:nvPr>
        </p:nvSpPr>
        <p:spPr/>
        <p:txBody>
          <a:bodyPr anchor="ctr"/>
          <a:lstStyle/>
          <a:p>
            <a:pPr marL="0" indent="0">
              <a:lnSpc>
                <a:spcPct val="150000"/>
              </a:lnSpc>
              <a:spcBef>
                <a:spcPts val="1200"/>
              </a:spcBef>
              <a:buNone/>
            </a:pPr>
            <a:r>
              <a:rPr lang="en-US" sz="3200" dirty="0">
                <a:solidFill>
                  <a:srgbClr val="0088EE"/>
                </a:solidFill>
              </a:rPr>
              <a:t>Queue length reflects how well the backend processing nodes are doing. </a:t>
            </a:r>
          </a:p>
          <a:p>
            <a:pPr marL="0" indent="0">
              <a:lnSpc>
                <a:spcPct val="150000"/>
              </a:lnSpc>
              <a:spcBef>
                <a:spcPts val="1200"/>
              </a:spcBef>
              <a:buNone/>
            </a:pPr>
            <a:r>
              <a:rPr lang="en-US" sz="3200" dirty="0">
                <a:solidFill>
                  <a:srgbClr val="0088EE"/>
                </a:solidFill>
              </a:rPr>
              <a:t>Decouples the application.</a:t>
            </a:r>
          </a:p>
          <a:p>
            <a:pPr marL="0" indent="0">
              <a:lnSpc>
                <a:spcPct val="150000"/>
              </a:lnSpc>
              <a:spcBef>
                <a:spcPts val="1200"/>
              </a:spcBef>
              <a:buNone/>
            </a:pPr>
            <a:r>
              <a:rPr lang="en-US" sz="3200" dirty="0">
                <a:solidFill>
                  <a:srgbClr val="0088EE"/>
                </a:solidFill>
              </a:rPr>
              <a:t>Flexibility of efficient resource usage within an application.</a:t>
            </a:r>
          </a:p>
          <a:p>
            <a:pPr marL="0" indent="0">
              <a:lnSpc>
                <a:spcPct val="150000"/>
              </a:lnSpc>
              <a:spcBef>
                <a:spcPts val="1200"/>
              </a:spcBef>
              <a:buNone/>
            </a:pPr>
            <a:r>
              <a:rPr lang="en-US" sz="3200" dirty="0">
                <a:solidFill>
                  <a:srgbClr val="0088EE"/>
                </a:solidFill>
              </a:rPr>
              <a:t>Absorb traffic bursts and reduce the impact of individual component failures. </a:t>
            </a:r>
          </a:p>
        </p:txBody>
      </p:sp>
    </p:spTree>
    <p:extLst>
      <p:ext uri="{BB962C8B-B14F-4D97-AF65-F5344CB8AC3E}">
        <p14:creationId xmlns:p14="http://schemas.microsoft.com/office/powerpoint/2010/main" val="5490799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9">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9">
                                            <p:txEl>
                                              <p:pRg st="0" end="0"/>
                                            </p:txEl>
                                          </p:spTgt>
                                        </p:tgtEl>
                                        <p:attrNameLst>
                                          <p:attrName>style.color</p:attrName>
                                        </p:attrNameLst>
                                      </p:cBhvr>
                                      <p:to>
                                        <a:srgbClr val="0088EE"/>
                                      </p:to>
                                    </p:animClr>
                                  </p:childTnLst>
                                </p:cTn>
                              </p:par>
                              <p:par>
                                <p:cTn id="11" presetID="3" presetClass="emph" presetSubtype="2" fill="hold" nodeType="withEffect">
                                  <p:stCondLst>
                                    <p:cond delay="200"/>
                                  </p:stCondLst>
                                  <p:childTnLst>
                                    <p:animClr clrSpc="rgb" dir="cw">
                                      <p:cBhvr override="childStyle">
                                        <p:cTn id="12" dur="500" fill="hold"/>
                                        <p:tgtEl>
                                          <p:spTgt spid="9">
                                            <p:txEl>
                                              <p:pRg st="1" end="1"/>
                                            </p:txEl>
                                          </p:spTgt>
                                        </p:tgtEl>
                                        <p:attrNameLst>
                                          <p:attrName>style.color</p:attrName>
                                        </p:attrNameLst>
                                      </p:cBhvr>
                                      <p:to>
                                        <a:srgbClr val="FFFFF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9">
                                            <p:txEl>
                                              <p:pRg st="1" end="1"/>
                                            </p:txEl>
                                          </p:spTgt>
                                        </p:tgtEl>
                                        <p:attrNameLst>
                                          <p:attrName>style.color</p:attrName>
                                        </p:attrNameLst>
                                      </p:cBhvr>
                                      <p:to>
                                        <a:srgbClr val="0088EE"/>
                                      </p:to>
                                    </p:animClr>
                                  </p:childTnLst>
                                </p:cTn>
                              </p:par>
                              <p:par>
                                <p:cTn id="17" presetID="3" presetClass="emph" presetSubtype="2" fill="hold" nodeType="withEffect">
                                  <p:stCondLst>
                                    <p:cond delay="200"/>
                                  </p:stCondLst>
                                  <p:childTnLst>
                                    <p:animClr clrSpc="rgb" dir="cw">
                                      <p:cBhvr override="childStyle">
                                        <p:cTn id="18" dur="500" fill="hold"/>
                                        <p:tgtEl>
                                          <p:spTgt spid="9">
                                            <p:txEl>
                                              <p:pRg st="2" end="2"/>
                                            </p:txEl>
                                          </p:spTgt>
                                        </p:tgtEl>
                                        <p:attrNameLst>
                                          <p:attrName>style.color</p:attrName>
                                        </p:attrNameLst>
                                      </p:cBhvr>
                                      <p:to>
                                        <a:srgbClr val="FFFFFF"/>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9">
                                            <p:txEl>
                                              <p:pRg st="2" end="2"/>
                                            </p:txEl>
                                          </p:spTgt>
                                        </p:tgtEl>
                                        <p:attrNameLst>
                                          <p:attrName>style.color</p:attrName>
                                        </p:attrNameLst>
                                      </p:cBhvr>
                                      <p:to>
                                        <a:srgbClr val="0088EE"/>
                                      </p:to>
                                    </p:animClr>
                                  </p:childTnLst>
                                </p:cTn>
                              </p:par>
                              <p:par>
                                <p:cTn id="23" presetID="3" presetClass="emph" presetSubtype="2" fill="hold" nodeType="withEffect">
                                  <p:stCondLst>
                                    <p:cond delay="250"/>
                                  </p:stCondLst>
                                  <p:childTnLst>
                                    <p:animClr clrSpc="rgb" dir="cw">
                                      <p:cBhvr override="childStyle">
                                        <p:cTn id="24" dur="500" fill="hold"/>
                                        <p:tgtEl>
                                          <p:spTgt spid="9">
                                            <p:txEl>
                                              <p:pRg st="3" end="3"/>
                                            </p:txEl>
                                          </p:spTgt>
                                        </p:tgtEl>
                                        <p:attrNameLst>
                                          <p:attrName>style.color</p:attrName>
                                        </p:attrNameLst>
                                      </p:cBhvr>
                                      <p:to>
                                        <a:srgbClr val="FFFF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525" y="0"/>
            <a:ext cx="12201525" cy="812800"/>
          </a:xfrm>
          <a:prstGeom prst="rect">
            <a:avLst/>
          </a:prstGeom>
        </p:spPr>
        <p:txBody>
          <a:bodyPr>
            <a:normAutofit fontScale="90000"/>
          </a:bodyPr>
          <a:lstStyle/>
          <a:p>
            <a:r>
              <a:rPr lang="en-US" dirty="0"/>
              <a:t>Azure Storage Architecture</a:t>
            </a:r>
          </a:p>
        </p:txBody>
      </p:sp>
      <p:sp>
        <p:nvSpPr>
          <p:cNvPr id="20" name="TextBox 19"/>
          <p:cNvSpPr txBox="1"/>
          <p:nvPr/>
        </p:nvSpPr>
        <p:spPr>
          <a:xfrm>
            <a:off x="872295"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1" name="TextBox 30"/>
          <p:cNvSpPr txBox="1"/>
          <p:nvPr/>
        </p:nvSpPr>
        <p:spPr>
          <a:xfrm>
            <a:off x="3451600"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2" name="TextBox 31"/>
          <p:cNvSpPr txBox="1"/>
          <p:nvPr/>
        </p:nvSpPr>
        <p:spPr>
          <a:xfrm>
            <a:off x="6235923" y="1792211"/>
            <a:ext cx="1444225"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cxnSp>
        <p:nvCxnSpPr>
          <p:cNvPr id="14" name="Straight Arrow Connector 13"/>
          <p:cNvCxnSpPr>
            <a:stCxn id="7" idx="0"/>
            <a:endCxn id="20" idx="2"/>
          </p:cNvCxnSpPr>
          <p:nvPr/>
        </p:nvCxnSpPr>
        <p:spPr>
          <a:xfrm flipV="1">
            <a:off x="1594407"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9" idx="0"/>
            <a:endCxn id="32" idx="2"/>
          </p:cNvCxnSpPr>
          <p:nvPr/>
        </p:nvCxnSpPr>
        <p:spPr>
          <a:xfrm flipV="1">
            <a:off x="6958036" y="2170980"/>
            <a:ext cx="0"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0" idx="0"/>
            <a:endCxn id="31" idx="2"/>
          </p:cNvCxnSpPr>
          <p:nvPr/>
        </p:nvCxnSpPr>
        <p:spPr>
          <a:xfrm flipV="1">
            <a:off x="4173712" y="2170980"/>
            <a:ext cx="1" cy="584938"/>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bwMode="auto">
          <a:xfrm>
            <a:off x="361059" y="3507235"/>
            <a:ext cx="11469883" cy="71176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Massive Scale Out &amp; Auto Load Balancing </a:t>
            </a: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Index </a:t>
            </a:r>
            <a:r>
              <a:rPr lang="en-US" sz="3600" dirty="0">
                <a:gradFill>
                  <a:gsLst>
                    <a:gs pos="0">
                      <a:srgbClr val="FFFFFF"/>
                    </a:gs>
                    <a:gs pos="100000">
                      <a:srgbClr val="FFFFFF"/>
                    </a:gs>
                  </a:gsLst>
                  <a:lin ang="5400000" scaled="0"/>
                </a:gradFill>
                <a:latin typeface="+mj-lt"/>
                <a:ea typeface="Segoe UI" pitchFamily="34" charset="0"/>
                <a:cs typeface="Segoe UI" pitchFamily="34" charset="0"/>
              </a:rPr>
              <a:t>Layer</a:t>
            </a:r>
          </a:p>
        </p:txBody>
      </p:sp>
      <p:sp>
        <p:nvSpPr>
          <p:cNvPr id="6" name="Rectangle 5"/>
          <p:cNvSpPr/>
          <p:nvPr/>
        </p:nvSpPr>
        <p:spPr bwMode="auto">
          <a:xfrm>
            <a:off x="361059" y="4291079"/>
            <a:ext cx="11469883" cy="77471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a:gradFill>
                  <a:gsLst>
                    <a:gs pos="0">
                      <a:srgbClr val="FFFFFF"/>
                    </a:gs>
                    <a:gs pos="100000">
                      <a:srgbClr val="FFFFFF"/>
                    </a:gs>
                  </a:gsLst>
                  <a:lin ang="5400000" scaled="0"/>
                </a:gradFill>
                <a:latin typeface="+mj-lt"/>
                <a:ea typeface="Segoe UI" pitchFamily="34" charset="0"/>
                <a:cs typeface="Segoe UI" pitchFamily="34" charset="0"/>
              </a:rPr>
              <a:t>Distributed Replication Layer</a:t>
            </a:r>
          </a:p>
        </p:txBody>
      </p:sp>
      <p:sp>
        <p:nvSpPr>
          <p:cNvPr id="7" name="Rectangle 6"/>
          <p:cNvSpPr/>
          <p:nvPr/>
        </p:nvSpPr>
        <p:spPr bwMode="auto">
          <a:xfrm>
            <a:off x="361059" y="2755918"/>
            <a:ext cx="2466696"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Blob Head</a:t>
            </a:r>
            <a:endParaRPr lang="en-US" sz="3600" dirty="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9" name="Rectangle 8"/>
          <p:cNvSpPr/>
          <p:nvPr/>
        </p:nvSpPr>
        <p:spPr bwMode="auto">
          <a:xfrm>
            <a:off x="5519669" y="2755918"/>
            <a:ext cx="2876733"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Queue Head</a:t>
            </a:r>
            <a:endParaRPr lang="en-US" sz="3600" dirty="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10" name="Rectangle 9"/>
          <p:cNvSpPr/>
          <p:nvPr/>
        </p:nvSpPr>
        <p:spPr bwMode="auto">
          <a:xfrm>
            <a:off x="2904615" y="2755918"/>
            <a:ext cx="2538194"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Table Head</a:t>
            </a:r>
            <a:endParaRPr lang="en-US" sz="3600" dirty="0">
              <a:gradFill>
                <a:gsLst>
                  <a:gs pos="0">
                    <a:srgbClr val="FFFFFF"/>
                  </a:gs>
                  <a:gs pos="100000">
                    <a:srgbClr val="FFFFFF"/>
                  </a:gs>
                </a:gsLst>
                <a:lin ang="5400000" scaled="0"/>
              </a:gradFill>
              <a:latin typeface="+mj-lt"/>
              <a:ea typeface="Segoe UI" pitchFamily="34" charset="0"/>
              <a:cs typeface="Segoe UI" pitchFamily="34" charset="0"/>
            </a:endParaRPr>
          </a:p>
        </p:txBody>
      </p:sp>
      <p:grpSp>
        <p:nvGrpSpPr>
          <p:cNvPr id="170" name="Group 169"/>
          <p:cNvGrpSpPr/>
          <p:nvPr/>
        </p:nvGrpSpPr>
        <p:grpSpPr>
          <a:xfrm>
            <a:off x="8473262" y="1792211"/>
            <a:ext cx="3357680" cy="1642948"/>
            <a:chOff x="8473262" y="1792211"/>
            <a:chExt cx="3357680" cy="1642948"/>
          </a:xfrm>
        </p:grpSpPr>
        <p:sp>
          <p:nvSpPr>
            <p:cNvPr id="11" name="Rectangle 10"/>
            <p:cNvSpPr/>
            <p:nvPr/>
          </p:nvSpPr>
          <p:spPr bwMode="auto">
            <a:xfrm>
              <a:off x="8473262" y="2755918"/>
              <a:ext cx="3357680" cy="67924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3600" dirty="0" smtClean="0">
                  <a:gradFill>
                    <a:gsLst>
                      <a:gs pos="0">
                        <a:srgbClr val="FFFFFF"/>
                      </a:gs>
                      <a:gs pos="100000">
                        <a:srgbClr val="FFFFFF"/>
                      </a:gs>
                    </a:gsLst>
                    <a:lin ang="5400000" scaled="0"/>
                  </a:gradFill>
                  <a:latin typeface="+mj-lt"/>
                  <a:ea typeface="Segoe UI" pitchFamily="34" charset="0"/>
                  <a:cs typeface="Segoe UI" pitchFamily="34" charset="0"/>
                </a:rPr>
                <a:t>File Share Head</a:t>
              </a:r>
              <a:endParaRPr lang="en-US" sz="3600" dirty="0">
                <a:gradFill>
                  <a:gsLst>
                    <a:gs pos="0">
                      <a:srgbClr val="FFFFFF"/>
                    </a:gs>
                    <a:gs pos="100000">
                      <a:srgbClr val="FFFFFF"/>
                    </a:gs>
                  </a:gsLst>
                  <a:lin ang="5400000" scaled="0"/>
                </a:gradFill>
                <a:latin typeface="+mj-lt"/>
                <a:ea typeface="Segoe UI" pitchFamily="34" charset="0"/>
                <a:cs typeface="Segoe UI" pitchFamily="34" charset="0"/>
              </a:endParaRPr>
            </a:p>
          </p:txBody>
        </p:sp>
        <p:sp>
          <p:nvSpPr>
            <p:cNvPr id="33" name="TextBox 32"/>
            <p:cNvSpPr txBox="1"/>
            <p:nvPr/>
          </p:nvSpPr>
          <p:spPr>
            <a:xfrm>
              <a:off x="8707352" y="1793574"/>
              <a:ext cx="1444226" cy="378769"/>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REST</a:t>
              </a:r>
            </a:p>
          </p:txBody>
        </p:sp>
        <p:sp>
          <p:nvSpPr>
            <p:cNvPr id="34" name="TextBox 33"/>
            <p:cNvSpPr txBox="1"/>
            <p:nvPr/>
          </p:nvSpPr>
          <p:spPr>
            <a:xfrm>
              <a:off x="10275526" y="1792211"/>
              <a:ext cx="1321326" cy="381494"/>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3600" dirty="0">
                  <a:gradFill>
                    <a:gsLst>
                      <a:gs pos="2917">
                        <a:srgbClr val="FFFFFF"/>
                      </a:gs>
                      <a:gs pos="30000">
                        <a:srgbClr val="FFFFFF"/>
                      </a:gs>
                    </a:gsLst>
                    <a:lin ang="5400000" scaled="0"/>
                  </a:gradFill>
                  <a:latin typeface="+mj-lt"/>
                </a:rPr>
                <a:t>SMB</a:t>
              </a:r>
            </a:p>
          </p:txBody>
        </p:sp>
        <p:cxnSp>
          <p:nvCxnSpPr>
            <p:cNvPr id="29" name="Straight Arrow Connector 28"/>
            <p:cNvCxnSpPr>
              <a:stCxn id="11" idx="0"/>
              <a:endCxn id="33" idx="2"/>
            </p:cNvCxnSpPr>
            <p:nvPr/>
          </p:nvCxnSpPr>
          <p:spPr>
            <a:xfrm flipH="1" flipV="1">
              <a:off x="9429465" y="2172343"/>
              <a:ext cx="722637" cy="583575"/>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1" idx="0"/>
              <a:endCxn id="34" idx="2"/>
            </p:cNvCxnSpPr>
            <p:nvPr/>
          </p:nvCxnSpPr>
          <p:spPr>
            <a:xfrm flipV="1">
              <a:off x="10152102" y="2173705"/>
              <a:ext cx="784087" cy="582213"/>
            </a:xfrm>
            <a:prstGeom prst="straightConnector1">
              <a:avLst/>
            </a:prstGeom>
            <a:ln>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sp>
        <p:nvSpPr>
          <p:cNvPr id="21" name="Rectangle 20"/>
          <p:cNvSpPr/>
          <p:nvPr/>
        </p:nvSpPr>
        <p:spPr>
          <a:xfrm>
            <a:off x="348096" y="3435159"/>
            <a:ext cx="11482845" cy="783844"/>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25756" y="1792211"/>
            <a:ext cx="8070646" cy="1642948"/>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61059" y="4291079"/>
            <a:ext cx="11469882" cy="774710"/>
          </a:xfrm>
          <a:prstGeom prst="rect">
            <a:avLst/>
          </a:prstGeom>
          <a:solidFill>
            <a:srgbClr val="1D438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42217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xit" presetSubtype="0" fill="hold" grpId="0" nodeType="withEffect">
                                  <p:stCondLst>
                                    <p:cond delay="0"/>
                                  </p:stCondLst>
                                  <p:childTnLst>
                                    <p:animEffect transition="out" filter="fade">
                                      <p:cBhvr>
                                        <p:cTn id="9" dur="500"/>
                                        <p:tgtEl>
                                          <p:spTgt spid="21"/>
                                        </p:tgtEl>
                                      </p:cBhvr>
                                    </p:animEffect>
                                    <p:set>
                                      <p:cBhvr>
                                        <p:cTn id="10" dur="1" fill="hold">
                                          <p:stCondLst>
                                            <p:cond delay="499"/>
                                          </p:stCondLst>
                                        </p:cTn>
                                        <p:tgtEl>
                                          <p:spTgt spid="2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xit" presetSubtype="0" fill="hold" grpId="0" nodeType="withEffect">
                                  <p:stCondLst>
                                    <p:cond delay="0"/>
                                  </p:stCondLst>
                                  <p:childTnLst>
                                    <p:animEffect transition="out" filter="fade">
                                      <p:cBhvr>
                                        <p:cTn id="17" dur="500"/>
                                        <p:tgtEl>
                                          <p:spTgt spid="24"/>
                                        </p:tgtEl>
                                      </p:cBhvr>
                                    </p:animEffect>
                                    <p:set>
                                      <p:cBhvr>
                                        <p:cTn id="18" dur="1" fill="hold">
                                          <p:stCondLst>
                                            <p:cond delay="499"/>
                                          </p:stCondLst>
                                        </p:cTn>
                                        <p:tgtEl>
                                          <p:spTgt spid="24"/>
                                        </p:tgtEl>
                                        <p:attrNameLst>
                                          <p:attrName>style.visibility</p:attrName>
                                        </p:attrNameLst>
                                      </p:cBhvr>
                                      <p:to>
                                        <p:strVal val="hidden"/>
                                      </p:to>
                                    </p:set>
                                  </p:childTnLst>
                                </p:cTn>
                              </p:par>
                              <p:par>
                                <p:cTn id="19" presetID="10" presetClass="entr" presetSubtype="0" fill="hold" grpId="1"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170"/>
                                        </p:tgtEl>
                                        <p:attrNameLst>
                                          <p:attrName>style.visibility</p:attrName>
                                        </p:attrNameLst>
                                      </p:cBhvr>
                                      <p:to>
                                        <p:strVal val="visible"/>
                                      </p:to>
                                    </p:set>
                                    <p:anim calcmode="lin" valueType="num">
                                      <p:cBhvr additive="base">
                                        <p:cTn id="26" dur="500" fill="hold"/>
                                        <p:tgtEl>
                                          <p:spTgt spid="170"/>
                                        </p:tgtEl>
                                        <p:attrNameLst>
                                          <p:attrName>ppt_x</p:attrName>
                                        </p:attrNameLst>
                                      </p:cBhvr>
                                      <p:tavLst>
                                        <p:tav tm="0">
                                          <p:val>
                                            <p:strVal val="1+#ppt_w/2"/>
                                          </p:val>
                                        </p:tav>
                                        <p:tav tm="100000">
                                          <p:val>
                                            <p:strVal val="#ppt_x"/>
                                          </p:val>
                                        </p:tav>
                                      </p:tavLst>
                                    </p:anim>
                                    <p:anim calcmode="lin" valueType="num">
                                      <p:cBhvr additive="base">
                                        <p:cTn id="27" dur="500" fill="hold"/>
                                        <p:tgtEl>
                                          <p:spTgt spid="170"/>
                                        </p:tgtEl>
                                        <p:attrNameLst>
                                          <p:attrName>ppt_y</p:attrName>
                                        </p:attrNameLst>
                                      </p:cBhvr>
                                      <p:tavLst>
                                        <p:tav tm="0">
                                          <p:val>
                                            <p:strVal val="#ppt_y"/>
                                          </p:val>
                                        </p:tav>
                                        <p:tav tm="100000">
                                          <p:val>
                                            <p:strVal val="#ppt_y"/>
                                          </p:val>
                                        </p:tav>
                                      </p:tavLst>
                                    </p:anim>
                                  </p:childTnLst>
                                </p:cTn>
                              </p:par>
                              <p:par>
                                <p:cTn id="28" presetID="10" presetClass="entr" presetSubtype="0" fill="hold" grpId="3"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1" nodeType="clickEffect">
                                  <p:stCondLst>
                                    <p:cond delay="0"/>
                                  </p:stCondLst>
                                  <p:childTnLst>
                                    <p:animEffect transition="out" filter="fade">
                                      <p:cBhvr>
                                        <p:cTn id="34" dur="500"/>
                                        <p:tgtEl>
                                          <p:spTgt spid="23"/>
                                        </p:tgtEl>
                                      </p:cBhvr>
                                    </p:animEffect>
                                    <p:set>
                                      <p:cBhvr>
                                        <p:cTn id="35" dur="1" fill="hold">
                                          <p:stCondLst>
                                            <p:cond delay="499"/>
                                          </p:stCondLst>
                                        </p:cTn>
                                        <p:tgtEl>
                                          <p:spTgt spid="23"/>
                                        </p:tgtEl>
                                        <p:attrNameLst>
                                          <p:attrName>style.visibility</p:attrName>
                                        </p:attrNameLst>
                                      </p:cBhvr>
                                      <p:to>
                                        <p:strVal val="hidden"/>
                                      </p:to>
                                    </p:set>
                                  </p:childTnLst>
                                </p:cTn>
                              </p:par>
                              <p:par>
                                <p:cTn id="36" presetID="10" presetClass="exit" presetSubtype="0" fill="hold" grpId="2" nodeType="withEffect">
                                  <p:stCondLst>
                                    <p:cond delay="0"/>
                                  </p:stCondLst>
                                  <p:childTnLst>
                                    <p:animEffect transition="out" filter="fade">
                                      <p:cBhvr>
                                        <p:cTn id="37" dur="500"/>
                                        <p:tgtEl>
                                          <p:spTgt spid="21"/>
                                        </p:tgtEl>
                                      </p:cBhvr>
                                    </p:animEffect>
                                    <p:set>
                                      <p:cBhvr>
                                        <p:cTn id="38" dur="1" fill="hold">
                                          <p:stCondLst>
                                            <p:cond delay="499"/>
                                          </p:stCondLst>
                                        </p:cTn>
                                        <p:tgtEl>
                                          <p:spTgt spid="21"/>
                                        </p:tgtEl>
                                        <p:attrNameLst>
                                          <p:attrName>style.visibility</p:attrName>
                                        </p:attrNameLst>
                                      </p:cBhvr>
                                      <p:to>
                                        <p:strVal val="hidden"/>
                                      </p:to>
                                    </p:set>
                                  </p:childTnLst>
                                </p:cTn>
                              </p:par>
                              <p:par>
                                <p:cTn id="39" presetID="10" presetClass="exit" presetSubtype="0" fill="hold" grpId="2" nodeType="withEffect">
                                  <p:stCondLst>
                                    <p:cond delay="0"/>
                                  </p:stCondLst>
                                  <p:childTnLst>
                                    <p:animEffect transition="out" filter="fade">
                                      <p:cBhvr>
                                        <p:cTn id="40" dur="500"/>
                                        <p:tgtEl>
                                          <p:spTgt spid="24"/>
                                        </p:tgtEl>
                                      </p:cBhvr>
                                    </p:animEffect>
                                    <p:set>
                                      <p:cBhvr>
                                        <p:cTn id="41"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21" grpId="2" animBg="1"/>
      <p:bldP spid="23" grpId="0" animBg="1"/>
      <p:bldP spid="23" grpId="1" animBg="1"/>
      <p:bldP spid="24" grpId="0" animBg="1"/>
      <p:bldP spid="24" grpId="1" animBg="1"/>
      <p:bldP spid="24" grpId="2" animBg="1"/>
      <p:bldP spid="24" grpId="3"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Queue Components</a:t>
            </a:r>
            <a:endParaRPr lang="en-US" dirty="0"/>
          </a:p>
        </p:txBody>
      </p:sp>
      <p:sp>
        <p:nvSpPr>
          <p:cNvPr id="4" name="Content Placeholder 3"/>
          <p:cNvSpPr>
            <a:spLocks noGrp="1"/>
          </p:cNvSpPr>
          <p:nvPr>
            <p:ph sz="quarter" idx="10"/>
          </p:nvPr>
        </p:nvSpPr>
        <p:spPr>
          <a:xfrm>
            <a:off x="274712" y="2193928"/>
            <a:ext cx="7483833" cy="2719388"/>
          </a:xfrm>
        </p:spPr>
        <p:txBody>
          <a:bodyPr/>
          <a:lstStyle/>
          <a:p>
            <a:r>
              <a:rPr lang="en-US" sz="2800" dirty="0"/>
              <a:t>Storage Account: All access to Azure Storage is done through a storage account. </a:t>
            </a:r>
          </a:p>
          <a:p>
            <a:r>
              <a:rPr lang="en-US" sz="2800" dirty="0"/>
              <a:t>Queue: A queue contains a set of messages.</a:t>
            </a:r>
          </a:p>
          <a:p>
            <a:r>
              <a:rPr lang="en-US" sz="2800" dirty="0"/>
              <a:t>Message: A message, in any format, of up to 64KB.</a:t>
            </a:r>
          </a:p>
        </p:txBody>
      </p:sp>
      <p:pic>
        <p:nvPicPr>
          <p:cNvPr id="13"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9641" y="2377120"/>
            <a:ext cx="3772426" cy="2353003"/>
          </a:xfrm>
          <a:prstGeom prst="rect">
            <a:avLst/>
          </a:prstGeom>
          <a:ln w="76200">
            <a:solidFill>
              <a:schemeClr val="bg1"/>
            </a:solidFill>
          </a:ln>
        </p:spPr>
      </p:pic>
    </p:spTree>
    <p:extLst>
      <p:ext uri="{BB962C8B-B14F-4D97-AF65-F5344CB8AC3E}">
        <p14:creationId xmlns:p14="http://schemas.microsoft.com/office/powerpoint/2010/main" val="2832863996"/>
      </p:ext>
    </p:extLst>
  </p:cSld>
  <p:clrMapOvr>
    <a:masterClrMapping/>
  </p:clrMapOvr>
  <p:transition>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a:t>
            </a:r>
            <a:r>
              <a:rPr lang="en-US" dirty="0" smtClean="0"/>
              <a:t>format</a:t>
            </a:r>
            <a:endParaRPr lang="en-US" dirty="0"/>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http://{storage-account}.queue.core.windows.net/{queue}</a:t>
            </a:r>
          </a:p>
          <a:p>
            <a:pPr marL="0" indent="0">
              <a:buNone/>
            </a:pPr>
            <a:endParaRPr lang="en-US" dirty="0"/>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a:t>Queues are addressable using the following URL format</a:t>
            </a:r>
            <a:r>
              <a:rPr lang="en-US" sz="3600" dirty="0" smtClean="0"/>
              <a:t>:</a:t>
            </a:r>
            <a:endParaRPr lang="en-US" sz="3600" dirty="0"/>
          </a:p>
        </p:txBody>
      </p:sp>
    </p:spTree>
    <p:extLst>
      <p:ext uri="{BB962C8B-B14F-4D97-AF65-F5344CB8AC3E}">
        <p14:creationId xmlns:p14="http://schemas.microsoft.com/office/powerpoint/2010/main" val="2172637617"/>
      </p:ext>
    </p:extLst>
  </p:cSld>
  <p:clrMapOvr>
    <a:masterClrMapping/>
  </p:clrMapOvr>
  <p:transition>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 URL </a:t>
            </a:r>
            <a:r>
              <a:rPr lang="en-US" dirty="0" smtClean="0"/>
              <a:t>format</a:t>
            </a:r>
            <a:endParaRPr lang="en-US" dirty="0"/>
          </a:p>
        </p:txBody>
      </p:sp>
      <p:sp>
        <p:nvSpPr>
          <p:cNvPr id="3" name="Text Placeholder 2"/>
          <p:cNvSpPr>
            <a:spLocks noGrp="1"/>
          </p:cNvSpPr>
          <p:nvPr>
            <p:ph type="body" sz="quarter" idx="11"/>
          </p:nvPr>
        </p:nvSpPr>
        <p:spPr>
          <a:xfrm>
            <a:off x="373984" y="4824404"/>
            <a:ext cx="10898979" cy="1139825"/>
          </a:xfrm>
        </p:spPr>
        <p:txBody>
          <a:bodyPr/>
          <a:lstStyle/>
          <a:p>
            <a:pPr marL="0" indent="0" algn="ctr">
              <a:buNone/>
            </a:pPr>
            <a:r>
              <a:rPr lang="en-US" sz="2800" dirty="0"/>
              <a:t> http://</a:t>
            </a:r>
            <a:r>
              <a:rPr lang="en-US" sz="2800" dirty="0" smtClean="0"/>
              <a:t>myaccount.queue.core.windows.net/imagesToDownload</a:t>
            </a:r>
            <a:endParaRPr lang="en-US" sz="2800" dirty="0"/>
          </a:p>
        </p:txBody>
      </p:sp>
      <p:sp>
        <p:nvSpPr>
          <p:cNvPr id="5" name="Text Placeholder 4"/>
          <p:cNvSpPr>
            <a:spLocks noGrp="1"/>
          </p:cNvSpPr>
          <p:nvPr>
            <p:ph type="body" sz="quarter" idx="12"/>
          </p:nvPr>
        </p:nvSpPr>
        <p:spPr>
          <a:xfrm>
            <a:off x="374748" y="3873501"/>
            <a:ext cx="10898216" cy="950913"/>
          </a:xfrm>
        </p:spPr>
        <p:txBody>
          <a:bodyPr/>
          <a:lstStyle/>
          <a:p>
            <a:pPr algn="ctr"/>
            <a:r>
              <a:rPr lang="en-US" sz="3600" dirty="0" smtClean="0"/>
              <a:t>Example:</a:t>
            </a:r>
            <a:endParaRPr lang="en-US" sz="3600" dirty="0"/>
          </a:p>
        </p:txBody>
      </p:sp>
    </p:spTree>
    <p:extLst>
      <p:ext uri="{BB962C8B-B14F-4D97-AF65-F5344CB8AC3E}">
        <p14:creationId xmlns:p14="http://schemas.microsoft.com/office/powerpoint/2010/main" val="1413947895"/>
      </p:ext>
    </p:extLst>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Faster Web Applications with </a:t>
            </a:r>
            <a:r>
              <a:rPr lang="en-US" dirty="0" smtClean="0"/>
              <a:t>queues using </a:t>
            </a:r>
            <a:r>
              <a:rPr lang="en-US" dirty="0"/>
              <a:t>asynchronous workloads</a:t>
            </a:r>
            <a:br>
              <a:rPr lang="en-US" dirty="0"/>
            </a:br>
            <a:endParaRPr lang="en-US" dirty="0"/>
          </a:p>
        </p:txBody>
      </p:sp>
    </p:spTree>
    <p:extLst>
      <p:ext uri="{BB962C8B-B14F-4D97-AF65-F5344CB8AC3E}">
        <p14:creationId xmlns:p14="http://schemas.microsoft.com/office/powerpoint/2010/main" val="2385374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Arrow Connector 11"/>
          <p:cNvCxnSpPr>
            <a:stCxn id="16" idx="5"/>
            <a:endCxn id="44" idx="1"/>
          </p:cNvCxnSpPr>
          <p:nvPr/>
        </p:nvCxnSpPr>
        <p:spPr>
          <a:xfrm>
            <a:off x="3934028"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17" idx="7"/>
            <a:endCxn id="44" idx="1"/>
          </p:cNvCxnSpPr>
          <p:nvPr/>
        </p:nvCxnSpPr>
        <p:spPr>
          <a:xfrm flipV="1">
            <a:off x="3934028"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4" name="TextBox 23"/>
          <p:cNvSpPr txBox="1"/>
          <p:nvPr/>
        </p:nvSpPr>
        <p:spPr>
          <a:xfrm>
            <a:off x="2150500" y="1075003"/>
            <a:ext cx="190372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Producers</a:t>
            </a:r>
          </a:p>
        </p:txBody>
      </p:sp>
      <p:sp>
        <p:nvSpPr>
          <p:cNvPr id="15" name="TextBox 26"/>
          <p:cNvSpPr txBox="1"/>
          <p:nvPr/>
        </p:nvSpPr>
        <p:spPr>
          <a:xfrm>
            <a:off x="8034285" y="1075003"/>
            <a:ext cx="2110706"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a:solidFill>
                  <a:schemeClr val="bg1"/>
                </a:solidFill>
                <a:latin typeface="+mj-lt"/>
              </a:rPr>
              <a:t>Consumers</a:t>
            </a:r>
          </a:p>
        </p:txBody>
      </p:sp>
      <p:cxnSp>
        <p:nvCxnSpPr>
          <p:cNvPr id="19" name="Straight Arrow Connector 18"/>
          <p:cNvCxnSpPr>
            <a:stCxn id="46" idx="3"/>
            <a:endCxn id="6" idx="3"/>
          </p:cNvCxnSpPr>
          <p:nvPr/>
        </p:nvCxnSpPr>
        <p:spPr>
          <a:xfrm flipV="1">
            <a:off x="7008640" y="2988969"/>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46" idx="3"/>
            <a:endCxn id="7" idx="1"/>
          </p:cNvCxnSpPr>
          <p:nvPr/>
        </p:nvCxnSpPr>
        <p:spPr>
          <a:xfrm>
            <a:off x="7008640" y="3429000"/>
            <a:ext cx="1249333" cy="440031"/>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39" name="TextBox 23"/>
          <p:cNvSpPr txBox="1"/>
          <p:nvPr/>
        </p:nvSpPr>
        <p:spPr>
          <a:xfrm>
            <a:off x="5411961" y="2404194"/>
            <a:ext cx="1346844" cy="584775"/>
          </a:xfrm>
          <a:prstGeom prst="rect">
            <a:avLst/>
          </a:prstGeom>
          <a:noFill/>
        </p:spPr>
        <p:txBody>
          <a:bodyPr wrap="none"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r>
              <a:rPr lang="en-US" sz="3200" dirty="0" smtClean="0">
                <a:solidFill>
                  <a:schemeClr val="bg1"/>
                </a:solidFill>
                <a:latin typeface="+mj-lt"/>
              </a:rPr>
              <a:t>Queue</a:t>
            </a:r>
            <a:endParaRPr lang="en-US" sz="3200" dirty="0">
              <a:solidFill>
                <a:schemeClr val="bg1"/>
              </a:solidFill>
              <a:latin typeface="+mj-lt"/>
            </a:endParaRPr>
          </a:p>
        </p:txBody>
      </p:sp>
      <p:sp>
        <p:nvSpPr>
          <p:cNvPr id="6" name="Oval 5"/>
          <p:cNvSpPr/>
          <p:nvPr/>
        </p:nvSpPr>
        <p:spPr>
          <a:xfrm>
            <a:off x="7913486" y="16597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1</a:t>
            </a:r>
          </a:p>
        </p:txBody>
      </p:sp>
      <p:sp>
        <p:nvSpPr>
          <p:cNvPr id="7" name="Oval 6"/>
          <p:cNvSpPr/>
          <p:nvPr/>
        </p:nvSpPr>
        <p:spPr>
          <a:xfrm>
            <a:off x="7913486" y="3640978"/>
            <a:ext cx="2352304" cy="1557244"/>
          </a:xfrm>
          <a:prstGeom prst="ellipse">
            <a:avLst/>
          </a:prstGeom>
          <a:ln>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C</a:t>
            </a:r>
            <a:r>
              <a:rPr lang="en-US" sz="4800" baseline="-25000" dirty="0">
                <a:solidFill>
                  <a:schemeClr val="bg1"/>
                </a:solidFill>
                <a:latin typeface="+mj-lt"/>
              </a:rPr>
              <a:t>2</a:t>
            </a:r>
          </a:p>
        </p:txBody>
      </p:sp>
      <p:grpSp>
        <p:nvGrpSpPr>
          <p:cNvPr id="59" name="Group 58"/>
          <p:cNvGrpSpPr/>
          <p:nvPr/>
        </p:nvGrpSpPr>
        <p:grpSpPr>
          <a:xfrm>
            <a:off x="1926211" y="1659778"/>
            <a:ext cx="2352304" cy="3538444"/>
            <a:chOff x="1926211" y="1966810"/>
            <a:chExt cx="2352304" cy="3538444"/>
          </a:xfrm>
        </p:grpSpPr>
        <p:sp>
          <p:nvSpPr>
            <p:cNvPr id="16" name="Oval 15"/>
            <p:cNvSpPr/>
            <p:nvPr/>
          </p:nvSpPr>
          <p:spPr>
            <a:xfrm>
              <a:off x="1926211" y="19668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800" dirty="0" smtClean="0">
                  <a:solidFill>
                    <a:schemeClr val="bg1"/>
                  </a:solidFill>
                  <a:latin typeface="+mj-lt"/>
                </a:rPr>
                <a:t>P</a:t>
              </a:r>
              <a:r>
                <a:rPr lang="en-US" sz="4800" baseline="-25000" dirty="0" smtClean="0">
                  <a:solidFill>
                    <a:schemeClr val="bg1"/>
                  </a:solidFill>
                  <a:latin typeface="+mj-lt"/>
                </a:rPr>
                <a:t>1</a:t>
              </a:r>
              <a:endParaRPr lang="en-US" sz="4800" baseline="-25000" dirty="0">
                <a:solidFill>
                  <a:schemeClr val="bg1"/>
                </a:solidFill>
                <a:latin typeface="+mj-lt"/>
              </a:endParaRPr>
            </a:p>
          </p:txBody>
        </p:sp>
        <p:sp>
          <p:nvSpPr>
            <p:cNvPr id="17" name="Oval 16"/>
            <p:cNvSpPr/>
            <p:nvPr/>
          </p:nvSpPr>
          <p:spPr>
            <a:xfrm>
              <a:off x="1926211" y="3948010"/>
              <a:ext cx="2352304" cy="1557244"/>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smtClean="0">
                  <a:solidFill>
                    <a:schemeClr val="bg1"/>
                  </a:solidFill>
                  <a:latin typeface="+mj-lt"/>
                </a:rPr>
                <a:t>P</a:t>
              </a:r>
              <a:r>
                <a:rPr lang="en-US" sz="4800" baseline="-25000" dirty="0">
                  <a:solidFill>
                    <a:schemeClr val="bg1"/>
                  </a:solidFill>
                  <a:latin typeface="+mj-lt"/>
                </a:rPr>
                <a:t>2</a:t>
              </a:r>
            </a:p>
          </p:txBody>
        </p:sp>
      </p:grpSp>
      <p:grpSp>
        <p:nvGrpSpPr>
          <p:cNvPr id="57" name="Group 56"/>
          <p:cNvGrpSpPr/>
          <p:nvPr/>
        </p:nvGrpSpPr>
        <p:grpSpPr>
          <a:xfrm>
            <a:off x="5183361" y="3009900"/>
            <a:ext cx="1825279" cy="838200"/>
            <a:chOff x="5183361" y="3390632"/>
            <a:chExt cx="1825279" cy="838200"/>
          </a:xfrm>
        </p:grpSpPr>
        <p:sp>
          <p:nvSpPr>
            <p:cNvPr id="44" name="Rectangle 43"/>
            <p:cNvSpPr/>
            <p:nvPr/>
          </p:nvSpPr>
          <p:spPr>
            <a:xfrm>
              <a:off x="51833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4</a:t>
              </a:r>
            </a:p>
          </p:txBody>
        </p:sp>
        <p:sp>
          <p:nvSpPr>
            <p:cNvPr id="45" name="Rectangle 44"/>
            <p:cNvSpPr/>
            <p:nvPr/>
          </p:nvSpPr>
          <p:spPr>
            <a:xfrm>
              <a:off x="56405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3</a:t>
              </a:r>
            </a:p>
          </p:txBody>
        </p:sp>
        <p:sp>
          <p:nvSpPr>
            <p:cNvPr id="46" name="Rectangle 45"/>
            <p:cNvSpPr/>
            <p:nvPr/>
          </p:nvSpPr>
          <p:spPr>
            <a:xfrm>
              <a:off x="6551440"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a:solidFill>
                    <a:schemeClr val="bg1"/>
                  </a:solidFill>
                  <a:latin typeface="+mj-lt"/>
                </a:rPr>
                <a:t>1</a:t>
              </a:r>
            </a:p>
          </p:txBody>
        </p:sp>
        <p:sp>
          <p:nvSpPr>
            <p:cNvPr id="47" name="Rectangle 46"/>
            <p:cNvSpPr/>
            <p:nvPr/>
          </p:nvSpPr>
          <p:spPr>
            <a:xfrm>
              <a:off x="6097761" y="3390632"/>
              <a:ext cx="457200" cy="838200"/>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defPPr>
                <a:defRPr lang="en-US"/>
              </a:defPPr>
              <a:lvl1pPr marL="0" algn="l" defTabSz="914363" rtl="0" eaLnBrk="1" latinLnBrk="0" hangingPunct="1">
                <a:defRPr sz="1800" kern="1200">
                  <a:solidFill>
                    <a:schemeClr val="lt1"/>
                  </a:solidFill>
                  <a:latin typeface="+mn-lt"/>
                  <a:ea typeface="+mn-ea"/>
                  <a:cs typeface="+mn-cs"/>
                </a:defRPr>
              </a:lvl1pPr>
              <a:lvl2pPr marL="457182" algn="l" defTabSz="914363" rtl="0" eaLnBrk="1" latinLnBrk="0" hangingPunct="1">
                <a:defRPr sz="1800" kern="1200">
                  <a:solidFill>
                    <a:schemeClr val="lt1"/>
                  </a:solidFill>
                  <a:latin typeface="+mn-lt"/>
                  <a:ea typeface="+mn-ea"/>
                  <a:cs typeface="+mn-cs"/>
                </a:defRPr>
              </a:lvl2pPr>
              <a:lvl3pPr marL="914363" algn="l" defTabSz="914363" rtl="0" eaLnBrk="1" latinLnBrk="0" hangingPunct="1">
                <a:defRPr sz="1800" kern="1200">
                  <a:solidFill>
                    <a:schemeClr val="lt1"/>
                  </a:solidFill>
                  <a:latin typeface="+mn-lt"/>
                  <a:ea typeface="+mn-ea"/>
                  <a:cs typeface="+mn-cs"/>
                </a:defRPr>
              </a:lvl3pPr>
              <a:lvl4pPr marL="1371545" algn="l" defTabSz="914363" rtl="0" eaLnBrk="1" latinLnBrk="0" hangingPunct="1">
                <a:defRPr sz="1800" kern="1200">
                  <a:solidFill>
                    <a:schemeClr val="lt1"/>
                  </a:solidFill>
                  <a:latin typeface="+mn-lt"/>
                  <a:ea typeface="+mn-ea"/>
                  <a:cs typeface="+mn-cs"/>
                </a:defRPr>
              </a:lvl4pPr>
              <a:lvl5pPr marL="1828727" algn="l" defTabSz="914363" rtl="0" eaLnBrk="1" latinLnBrk="0" hangingPunct="1">
                <a:defRPr sz="1800" kern="1200">
                  <a:solidFill>
                    <a:schemeClr val="lt1"/>
                  </a:solidFill>
                  <a:latin typeface="+mn-lt"/>
                  <a:ea typeface="+mn-ea"/>
                  <a:cs typeface="+mn-cs"/>
                </a:defRPr>
              </a:lvl5pPr>
              <a:lvl6pPr marL="2285909" algn="l" defTabSz="914363" rtl="0" eaLnBrk="1" latinLnBrk="0" hangingPunct="1">
                <a:defRPr sz="1800" kern="1200">
                  <a:solidFill>
                    <a:schemeClr val="lt1"/>
                  </a:solidFill>
                  <a:latin typeface="+mn-lt"/>
                  <a:ea typeface="+mn-ea"/>
                  <a:cs typeface="+mn-cs"/>
                </a:defRPr>
              </a:lvl6pPr>
              <a:lvl7pPr marL="2743090" algn="l" defTabSz="914363" rtl="0" eaLnBrk="1" latinLnBrk="0" hangingPunct="1">
                <a:defRPr sz="1800" kern="1200">
                  <a:solidFill>
                    <a:schemeClr val="lt1"/>
                  </a:solidFill>
                  <a:latin typeface="+mn-lt"/>
                  <a:ea typeface="+mn-ea"/>
                  <a:cs typeface="+mn-cs"/>
                </a:defRPr>
              </a:lvl7pPr>
              <a:lvl8pPr marL="3200272" algn="l" defTabSz="914363" rtl="0" eaLnBrk="1" latinLnBrk="0" hangingPunct="1">
                <a:defRPr sz="1800" kern="1200">
                  <a:solidFill>
                    <a:schemeClr val="lt1"/>
                  </a:solidFill>
                  <a:latin typeface="+mn-lt"/>
                  <a:ea typeface="+mn-ea"/>
                  <a:cs typeface="+mn-cs"/>
                </a:defRPr>
              </a:lvl8pPr>
              <a:lvl9pPr marL="3657454" algn="l" defTabSz="914363" rtl="0" eaLnBrk="1" latinLnBrk="0" hangingPunct="1">
                <a:defRPr sz="1800" kern="1200">
                  <a:solidFill>
                    <a:schemeClr val="lt1"/>
                  </a:solidFill>
                  <a:latin typeface="+mn-lt"/>
                  <a:ea typeface="+mn-ea"/>
                  <a:cs typeface="+mn-cs"/>
                </a:defRPr>
              </a:lvl9pPr>
            </a:lstStyle>
            <a:p>
              <a:pPr algn="ctr" defTabSz="914099" fontAlgn="base">
                <a:spcBef>
                  <a:spcPct val="0"/>
                </a:spcBef>
                <a:spcAft>
                  <a:spcPct val="0"/>
                </a:spcAft>
              </a:pPr>
              <a:r>
                <a:rPr lang="en-US" sz="4800" dirty="0" smtClean="0">
                  <a:solidFill>
                    <a:schemeClr val="bg1"/>
                  </a:solidFill>
                  <a:latin typeface="+mj-lt"/>
                </a:rPr>
                <a:t>2</a:t>
              </a:r>
              <a:endParaRPr lang="en-US" sz="4800" dirty="0">
                <a:solidFill>
                  <a:schemeClr val="bg1"/>
                </a:solidFill>
                <a:latin typeface="+mj-lt"/>
              </a:endParaRPr>
            </a:p>
          </p:txBody>
        </p:sp>
      </p:grpSp>
      <p:sp>
        <p:nvSpPr>
          <p:cNvPr id="61" name="Title 1"/>
          <p:cNvSpPr txBox="1">
            <a:spLocks/>
          </p:cNvSpPr>
          <p:nvPr/>
        </p:nvSpPr>
        <p:spPr>
          <a:xfrm>
            <a:off x="-9525" y="0"/>
            <a:ext cx="12201525"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NZ" dirty="0"/>
              <a:t>Queue-based Load </a:t>
            </a:r>
            <a:r>
              <a:rPr lang="en-NZ" dirty="0" smtClean="0"/>
              <a:t>Levelling </a:t>
            </a:r>
            <a:r>
              <a:rPr lang="en-NZ" dirty="0"/>
              <a:t>Pattern</a:t>
            </a:r>
          </a:p>
        </p:txBody>
      </p:sp>
    </p:spTree>
    <p:extLst>
      <p:ext uri="{BB962C8B-B14F-4D97-AF65-F5344CB8AC3E}">
        <p14:creationId xmlns:p14="http://schemas.microsoft.com/office/powerpoint/2010/main" val="2486420556"/>
      </p:ext>
    </p:extLst>
  </p:cSld>
  <p:clrMapOvr>
    <a:masterClrMapping/>
  </p:clrMapOvr>
  <p:transition>
    <p:fad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z="3600" dirty="0" smtClean="0"/>
              <a:t>Queue Considerations</a:t>
            </a:r>
            <a:endParaRPr lang="en-US" sz="3600" dirty="0"/>
          </a:p>
        </p:txBody>
      </p:sp>
      <p:sp>
        <p:nvSpPr>
          <p:cNvPr id="12" name="Content Placeholder 11"/>
          <p:cNvSpPr>
            <a:spLocks noGrp="1"/>
          </p:cNvSpPr>
          <p:nvPr>
            <p:ph sz="quarter" idx="10"/>
          </p:nvPr>
        </p:nvSpPr>
        <p:spPr/>
        <p:txBody>
          <a:bodyPr anchor="ctr"/>
          <a:lstStyle/>
          <a:p>
            <a:pPr marL="0" indent="0">
              <a:lnSpc>
                <a:spcPct val="150000"/>
              </a:lnSpc>
              <a:buNone/>
            </a:pPr>
            <a:r>
              <a:rPr lang="en-US" sz="3200" dirty="0">
                <a:solidFill>
                  <a:schemeClr val="bg1">
                    <a:lumMod val="85000"/>
                  </a:schemeClr>
                </a:solidFill>
              </a:rPr>
              <a:t>Messages are ordered but not guaranteed FIFO.</a:t>
            </a:r>
          </a:p>
          <a:p>
            <a:pPr marL="0" indent="0">
              <a:lnSpc>
                <a:spcPct val="150000"/>
              </a:lnSpc>
              <a:buNone/>
            </a:pPr>
            <a:r>
              <a:rPr lang="en-US" sz="3200" dirty="0">
                <a:solidFill>
                  <a:schemeClr val="bg1">
                    <a:lumMod val="85000"/>
                  </a:schemeClr>
                </a:solidFill>
              </a:rPr>
              <a:t>Message will be processed at least once.</a:t>
            </a:r>
          </a:p>
          <a:p>
            <a:pPr marL="0" indent="0">
              <a:lnSpc>
                <a:spcPct val="150000"/>
              </a:lnSpc>
              <a:buNone/>
            </a:pPr>
            <a:r>
              <a:rPr lang="en-US" sz="3200" dirty="0">
                <a:solidFill>
                  <a:schemeClr val="bg1">
                    <a:lumMod val="85000"/>
                  </a:schemeClr>
                </a:solidFill>
              </a:rPr>
              <a:t>Message may be processed more than once.</a:t>
            </a:r>
          </a:p>
          <a:p>
            <a:pPr marL="0" indent="0">
              <a:lnSpc>
                <a:spcPct val="150000"/>
              </a:lnSpc>
              <a:buNone/>
            </a:pPr>
            <a:r>
              <a:rPr lang="en-US" sz="3200" dirty="0">
                <a:solidFill>
                  <a:schemeClr val="bg1">
                    <a:lumMod val="85000"/>
                  </a:schemeClr>
                </a:solidFill>
              </a:rPr>
              <a:t>.</a:t>
            </a:r>
            <a:r>
              <a:rPr lang="en-US" sz="3200" dirty="0" err="1">
                <a:solidFill>
                  <a:schemeClr val="bg1">
                    <a:lumMod val="85000"/>
                  </a:schemeClr>
                </a:solidFill>
              </a:rPr>
              <a:t>DequeueCount</a:t>
            </a:r>
            <a:r>
              <a:rPr lang="en-US" sz="3200" dirty="0">
                <a:solidFill>
                  <a:schemeClr val="bg1">
                    <a:lumMod val="85000"/>
                  </a:schemeClr>
                </a:solidFill>
              </a:rPr>
              <a:t> increases every time.</a:t>
            </a:r>
          </a:p>
          <a:p>
            <a:pPr marL="236498" lvl="1" indent="0">
              <a:lnSpc>
                <a:spcPct val="150000"/>
              </a:lnSpc>
              <a:buNone/>
            </a:pPr>
            <a:r>
              <a:rPr lang="en-US" sz="3200" dirty="0" smtClean="0">
                <a:solidFill>
                  <a:schemeClr val="bg1">
                    <a:lumMod val="85000"/>
                  </a:schemeClr>
                </a:solidFill>
                <a:latin typeface="+mj-lt"/>
              </a:rPr>
              <a:t>-&gt; </a:t>
            </a:r>
            <a:r>
              <a:rPr lang="en-US" sz="3200" dirty="0">
                <a:solidFill>
                  <a:schemeClr val="bg1">
                    <a:lumMod val="85000"/>
                  </a:schemeClr>
                </a:solidFill>
                <a:latin typeface="+mj-lt"/>
              </a:rPr>
              <a:t>Processing must be idempotent</a:t>
            </a:r>
            <a:r>
              <a:rPr lang="en-US" sz="3200" dirty="0" smtClean="0">
                <a:solidFill>
                  <a:schemeClr val="bg1">
                    <a:lumMod val="85000"/>
                  </a:schemeClr>
                </a:solidFill>
                <a:latin typeface="+mj-lt"/>
              </a:rPr>
              <a:t>.</a:t>
            </a:r>
            <a:endParaRPr lang="en-US" sz="3200" dirty="0">
              <a:solidFill>
                <a:schemeClr val="bg1">
                  <a:lumMod val="85000"/>
                </a:schemeClr>
              </a:solidFill>
              <a:latin typeface="+mj-lt"/>
            </a:endParaRPr>
          </a:p>
        </p:txBody>
      </p:sp>
    </p:spTree>
    <p:extLst>
      <p:ext uri="{BB962C8B-B14F-4D97-AF65-F5344CB8AC3E}">
        <p14:creationId xmlns:p14="http://schemas.microsoft.com/office/powerpoint/2010/main" val="114253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500" fill="hold"/>
                                        <p:tgtEl>
                                          <p:spTgt spid="12">
                                            <p:txEl>
                                              <p:pRg st="0" end="0"/>
                                            </p:txEl>
                                          </p:spTgt>
                                        </p:tgtEl>
                                        <p:attrNameLst>
                                          <p:attrName>style.color</p:attrName>
                                        </p:attrNameLst>
                                      </p:cBhvr>
                                      <p:to>
                                        <a:srgbClr val="0072C6"/>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50" fill="hold"/>
                                        <p:tgtEl>
                                          <p:spTgt spid="12">
                                            <p:txEl>
                                              <p:pRg st="0" end="0"/>
                                            </p:txEl>
                                          </p:spTgt>
                                        </p:tgtEl>
                                        <p:attrNameLst>
                                          <p:attrName>style.color</p:attrName>
                                        </p:attrNameLst>
                                      </p:cBhvr>
                                      <p:to>
                                        <a:srgbClr val="D8D8D8"/>
                                      </p:to>
                                    </p:animClr>
                                  </p:childTnLst>
                                </p:cTn>
                              </p:par>
                              <p:par>
                                <p:cTn id="11" presetID="3" presetClass="emph" presetSubtype="2" fill="hold" nodeType="withEffect">
                                  <p:stCondLst>
                                    <p:cond delay="250"/>
                                  </p:stCondLst>
                                  <p:childTnLst>
                                    <p:animClr clrSpc="rgb" dir="cw">
                                      <p:cBhvr override="childStyle">
                                        <p:cTn id="12" dur="500" fill="hold"/>
                                        <p:tgtEl>
                                          <p:spTgt spid="12">
                                            <p:txEl>
                                              <p:pRg st="1" end="1"/>
                                            </p:txEl>
                                          </p:spTgt>
                                        </p:tgtEl>
                                        <p:attrNameLst>
                                          <p:attrName>style.color</p:attrName>
                                        </p:attrNameLst>
                                      </p:cBhvr>
                                      <p:to>
                                        <a:srgbClr val="0072C6"/>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50" fill="hold"/>
                                        <p:tgtEl>
                                          <p:spTgt spid="12">
                                            <p:txEl>
                                              <p:pRg st="1" end="1"/>
                                            </p:txEl>
                                          </p:spTgt>
                                        </p:tgtEl>
                                        <p:attrNameLst>
                                          <p:attrName>style.color</p:attrName>
                                        </p:attrNameLst>
                                      </p:cBhvr>
                                      <p:to>
                                        <a:srgbClr val="D8D8D8"/>
                                      </p:to>
                                    </p:animClr>
                                  </p:childTnLst>
                                </p:cTn>
                              </p:par>
                              <p:par>
                                <p:cTn id="17" presetID="3" presetClass="emph" presetSubtype="2" fill="hold" nodeType="withEffect">
                                  <p:stCondLst>
                                    <p:cond delay="250"/>
                                  </p:stCondLst>
                                  <p:childTnLst>
                                    <p:animClr clrSpc="rgb" dir="cw">
                                      <p:cBhvr override="childStyle">
                                        <p:cTn id="18" dur="500" fill="hold"/>
                                        <p:tgtEl>
                                          <p:spTgt spid="12">
                                            <p:txEl>
                                              <p:pRg st="2" end="2"/>
                                            </p:txEl>
                                          </p:spTgt>
                                        </p:tgtEl>
                                        <p:attrNameLst>
                                          <p:attrName>style.color</p:attrName>
                                        </p:attrNameLst>
                                      </p:cBhvr>
                                      <p:to>
                                        <a:srgbClr val="0072C6"/>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nodeType="clickEffect">
                                  <p:stCondLst>
                                    <p:cond delay="0"/>
                                  </p:stCondLst>
                                  <p:childTnLst>
                                    <p:animClr clrSpc="rgb" dir="cw">
                                      <p:cBhvr override="childStyle">
                                        <p:cTn id="22" dur="250" fill="hold"/>
                                        <p:tgtEl>
                                          <p:spTgt spid="12">
                                            <p:txEl>
                                              <p:pRg st="2" end="2"/>
                                            </p:txEl>
                                          </p:spTgt>
                                        </p:tgtEl>
                                        <p:attrNameLst>
                                          <p:attrName>style.color</p:attrName>
                                        </p:attrNameLst>
                                      </p:cBhvr>
                                      <p:to>
                                        <a:srgbClr val="D8D8D8"/>
                                      </p:to>
                                    </p:animClr>
                                  </p:childTnLst>
                                </p:cTn>
                              </p:par>
                              <p:par>
                                <p:cTn id="23" presetID="3" presetClass="emph" presetSubtype="2" fill="hold" nodeType="withEffect">
                                  <p:stCondLst>
                                    <p:cond delay="250"/>
                                  </p:stCondLst>
                                  <p:childTnLst>
                                    <p:animClr clrSpc="rgb" dir="cw">
                                      <p:cBhvr override="childStyle">
                                        <p:cTn id="24" dur="500" fill="hold"/>
                                        <p:tgtEl>
                                          <p:spTgt spid="12">
                                            <p:txEl>
                                              <p:pRg st="3" end="3"/>
                                            </p:txEl>
                                          </p:spTgt>
                                        </p:tgtEl>
                                        <p:attrNameLst>
                                          <p:attrName>style.color</p:attrName>
                                        </p:attrNameLst>
                                      </p:cBhvr>
                                      <p:to>
                                        <a:srgbClr val="0072C6"/>
                                      </p:to>
                                    </p:animClr>
                                  </p:childTnLst>
                                </p:cTn>
                              </p:par>
                              <p:par>
                                <p:cTn id="25" presetID="3" presetClass="emph" presetSubtype="2" fill="hold" nodeType="withEffect">
                                  <p:stCondLst>
                                    <p:cond delay="500"/>
                                  </p:stCondLst>
                                  <p:childTnLst>
                                    <p:animClr clrSpc="rgb" dir="cw">
                                      <p:cBhvr override="childStyle">
                                        <p:cTn id="26" dur="500" fill="hold"/>
                                        <p:tgtEl>
                                          <p:spTgt spid="12">
                                            <p:txEl>
                                              <p:pRg st="4" end="4"/>
                                            </p:txEl>
                                          </p:spTgt>
                                        </p:tgtEl>
                                        <p:attrNameLst>
                                          <p:attrName>style.color</p:attrName>
                                        </p:attrNameLst>
                                      </p:cBhvr>
                                      <p:to>
                                        <a:srgbClr val="0072C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body" sz="quarter" idx="12"/>
          </p:nvPr>
        </p:nvSpPr>
        <p:spPr>
          <a:prstGeom prst="rect">
            <a:avLst/>
          </a:prstGeom>
        </p:spPr>
        <p:txBody>
          <a:bodyPr>
            <a:normAutofit fontScale="85000" lnSpcReduction="20000"/>
          </a:bodyPr>
          <a:lstStyle/>
          <a:p>
            <a:pPr marL="252000" algn="l">
              <a:spcBef>
                <a:spcPts val="1200"/>
              </a:spcBef>
            </a:pPr>
            <a:r>
              <a:rPr lang="en-US" sz="4600" dirty="0" smtClean="0"/>
              <a:t>Messages are stored </a:t>
            </a:r>
            <a:r>
              <a:rPr lang="en-US" sz="4600" dirty="0"/>
              <a:t>up to 7 days</a:t>
            </a:r>
          </a:p>
        </p:txBody>
      </p:sp>
      <p:sp>
        <p:nvSpPr>
          <p:cNvPr id="2" name="Title 1"/>
          <p:cNvSpPr>
            <a:spLocks noGrp="1"/>
          </p:cNvSpPr>
          <p:nvPr>
            <p:ph type="title"/>
          </p:nvPr>
        </p:nvSpPr>
        <p:spPr/>
        <p:txBody>
          <a:bodyPr/>
          <a:lstStyle/>
          <a:p>
            <a:r>
              <a:rPr lang="en-US" dirty="0" smtClean="0"/>
              <a:t>Queue Considerations</a:t>
            </a:r>
            <a:endParaRPr lang="en-US" dirty="0"/>
          </a:p>
        </p:txBody>
      </p:sp>
    </p:spTree>
    <p:extLst>
      <p:ext uri="{BB962C8B-B14F-4D97-AF65-F5344CB8AC3E}">
        <p14:creationId xmlns:p14="http://schemas.microsoft.com/office/powerpoint/2010/main" val="184729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Queues in Code</a:t>
            </a:r>
            <a:endParaRPr lang="en-US" dirty="0"/>
          </a:p>
        </p:txBody>
      </p:sp>
    </p:spTree>
    <p:extLst>
      <p:ext uri="{BB962C8B-B14F-4D97-AF65-F5344CB8AC3E}">
        <p14:creationId xmlns:p14="http://schemas.microsoft.com/office/powerpoint/2010/main" val="251695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Tables</a:t>
            </a:r>
            <a:endParaRPr lang="en-US" dirty="0"/>
          </a:p>
        </p:txBody>
      </p:sp>
    </p:spTree>
    <p:extLst>
      <p:ext uri="{BB962C8B-B14F-4D97-AF65-F5344CB8AC3E}">
        <p14:creationId xmlns:p14="http://schemas.microsoft.com/office/powerpoint/2010/main" val="3005098384"/>
      </p:ext>
    </p:extLst>
  </p:cSld>
  <p:clrMapOvr>
    <a:masterClrMapping/>
  </p:clrMapOvr>
  <p:transition>
    <p:fade/>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84835" y="381094"/>
            <a:ext cx="1623925" cy="1408176"/>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smtClean="0"/>
              <a:t>Storage Table</a:t>
            </a:r>
            <a:endParaRPr lang="en-US" sz="11500" dirty="0"/>
          </a:p>
        </p:txBody>
      </p:sp>
    </p:spTree>
    <p:extLst>
      <p:ext uri="{BB962C8B-B14F-4D97-AF65-F5344CB8AC3E}">
        <p14:creationId xmlns:p14="http://schemas.microsoft.com/office/powerpoint/2010/main" val="2044171742"/>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Blobs</a:t>
            </a:r>
            <a:endParaRPr lang="en-US" dirty="0"/>
          </a:p>
        </p:txBody>
      </p:sp>
    </p:spTree>
    <p:extLst>
      <p:ext uri="{BB962C8B-B14F-4D97-AF65-F5344CB8AC3E}">
        <p14:creationId xmlns:p14="http://schemas.microsoft.com/office/powerpoint/2010/main" val="888477574"/>
      </p:ext>
    </p:extLst>
  </p:cSld>
  <p:clrMapOvr>
    <a:masterClrMapping/>
  </p:clrMapOvr>
  <p:transition>
    <p:fade/>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fontScale="90000"/>
          </a:bodyPr>
          <a:lstStyle/>
          <a:p>
            <a:r>
              <a:rPr lang="en-US" dirty="0" smtClean="0"/>
              <a:t>Table Storage Concepts</a:t>
            </a:r>
            <a:br>
              <a:rPr lang="en-US" dirty="0" smtClean="0"/>
            </a:br>
            <a:endParaRPr lang="en-US" dirty="0"/>
          </a:p>
        </p:txBody>
      </p:sp>
      <p:grpSp>
        <p:nvGrpSpPr>
          <p:cNvPr id="3" name="Group 2"/>
          <p:cNvGrpSpPr/>
          <p:nvPr/>
        </p:nvGrpSpPr>
        <p:grpSpPr>
          <a:xfrm>
            <a:off x="2456406" y="2014451"/>
            <a:ext cx="7279188" cy="4297681"/>
            <a:chOff x="2456406" y="1280160"/>
            <a:chExt cx="7279188" cy="4297681"/>
          </a:xfrm>
        </p:grpSpPr>
        <p:sp>
          <p:nvSpPr>
            <p:cNvPr id="46" name="Rounded Rectangle 65"/>
            <p:cNvSpPr/>
            <p:nvPr/>
          </p:nvSpPr>
          <p:spPr>
            <a:xfrm>
              <a:off x="7534884" y="1280160"/>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47" name="Rounded Rectangle 4"/>
            <p:cNvSpPr/>
            <p:nvPr/>
          </p:nvSpPr>
          <p:spPr>
            <a:xfrm>
              <a:off x="7534884" y="1280160"/>
              <a:ext cx="220071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smtClean="0">
                  <a:solidFill>
                    <a:srgbClr val="595959">
                      <a:alpha val="98824"/>
                    </a:srgbClr>
                  </a:solidFill>
                  <a:latin typeface="Segoe UI Light" pitchFamily="34" charset="0"/>
                </a:rPr>
                <a:t>Entity</a:t>
              </a:r>
              <a:endParaRPr lang="en-US" sz="2800" dirty="0">
                <a:solidFill>
                  <a:srgbClr val="595959">
                    <a:alpha val="98824"/>
                  </a:srgbClr>
                </a:solidFill>
                <a:latin typeface="Segoe UI Light" pitchFamily="34" charset="0"/>
              </a:endParaRPr>
            </a:p>
          </p:txBody>
        </p:sp>
        <p:sp>
          <p:nvSpPr>
            <p:cNvPr id="49" name="Rounded Rectangle 68"/>
            <p:cNvSpPr/>
            <p:nvPr/>
          </p:nvSpPr>
          <p:spPr>
            <a:xfrm>
              <a:off x="4995645"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0" name="Rounded Rectangle 6"/>
            <p:cNvSpPr/>
            <p:nvPr/>
          </p:nvSpPr>
          <p:spPr>
            <a:xfrm>
              <a:off x="4995645" y="1280161"/>
              <a:ext cx="219960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Table</a:t>
              </a:r>
            </a:p>
          </p:txBody>
        </p:sp>
        <p:sp>
          <p:nvSpPr>
            <p:cNvPr id="52" name="Rounded Rectangle 71"/>
            <p:cNvSpPr/>
            <p:nvPr/>
          </p:nvSpPr>
          <p:spPr>
            <a:xfrm>
              <a:off x="2456406" y="1280161"/>
              <a:ext cx="219960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lstStyle/>
            <a:p>
              <a:pPr algn="ctr"/>
              <a:endParaRPr lang="en-US"/>
            </a:p>
          </p:txBody>
        </p:sp>
        <p:sp>
          <p:nvSpPr>
            <p:cNvPr id="53" name="Rounded Rectangle 8"/>
            <p:cNvSpPr/>
            <p:nvPr/>
          </p:nvSpPr>
          <p:spPr>
            <a:xfrm>
              <a:off x="2456406" y="1280161"/>
              <a:ext cx="2182360"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algn="ct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cxnSp>
          <p:nvCxnSpPr>
            <p:cNvPr id="57" name="Straight Connector 56"/>
            <p:cNvCxnSpPr>
              <a:stCxn id="59" idx="3"/>
              <a:endCxn id="71" idx="1"/>
            </p:cNvCxnSpPr>
            <p:nvPr/>
          </p:nvCxnSpPr>
          <p:spPr>
            <a:xfrm>
              <a:off x="4299184" y="3809770"/>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59" idx="3"/>
              <a:endCxn id="69" idx="1"/>
            </p:cNvCxnSpPr>
            <p:nvPr/>
          </p:nvCxnSpPr>
          <p:spPr>
            <a:xfrm flipV="1">
              <a:off x="4299184" y="2981827"/>
              <a:ext cx="1077556" cy="827943"/>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2813228" y="343647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a:solidFill>
                    <a:srgbClr val="000000">
                      <a:alpha val="99000"/>
                    </a:srgbClr>
                  </a:solidFill>
                  <a:latin typeface="+mj-lt"/>
                </a:rPr>
                <a:t>contoso</a:t>
              </a:r>
              <a:endParaRPr lang="en-US" sz="2000" dirty="0">
                <a:solidFill>
                  <a:srgbClr val="000000">
                    <a:alpha val="99000"/>
                  </a:srgbClr>
                </a:solidFill>
                <a:latin typeface="+mj-lt"/>
              </a:endParaRPr>
            </a:p>
          </p:txBody>
        </p:sp>
        <p:cxnSp>
          <p:nvCxnSpPr>
            <p:cNvPr id="61" name="Straight Connector 60"/>
            <p:cNvCxnSpPr>
              <a:stCxn id="69" idx="3"/>
              <a:endCxn id="68" idx="1"/>
            </p:cNvCxnSpPr>
            <p:nvPr/>
          </p:nvCxnSpPr>
          <p:spPr>
            <a:xfrm>
              <a:off x="6814150" y="2981827"/>
              <a:ext cx="1028146" cy="41397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69" idx="3"/>
              <a:endCxn id="65" idx="1"/>
            </p:cNvCxnSpPr>
            <p:nvPr/>
          </p:nvCxnSpPr>
          <p:spPr>
            <a:xfrm flipV="1">
              <a:off x="6814150" y="2567856"/>
              <a:ext cx="1028147"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71" idx="3"/>
              <a:endCxn id="70" idx="1"/>
            </p:cNvCxnSpPr>
            <p:nvPr/>
          </p:nvCxnSpPr>
          <p:spPr>
            <a:xfrm>
              <a:off x="6814151" y="4637713"/>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71" idx="3"/>
              <a:endCxn id="72" idx="1"/>
            </p:cNvCxnSpPr>
            <p:nvPr/>
          </p:nvCxnSpPr>
          <p:spPr>
            <a:xfrm flipV="1">
              <a:off x="6814151" y="4223742"/>
              <a:ext cx="1028146" cy="413971"/>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5376740" y="2608531"/>
              <a:ext cx="1437411" cy="2402478"/>
              <a:chOff x="3406969" y="2774584"/>
              <a:chExt cx="1437411" cy="2402478"/>
            </a:xfrm>
          </p:grpSpPr>
          <p:sp>
            <p:nvSpPr>
              <p:cNvPr id="69" name="Rectangle 68"/>
              <p:cNvSpPr/>
              <p:nvPr/>
            </p:nvSpPr>
            <p:spPr>
              <a:xfrm>
                <a:off x="3406969" y="2774584"/>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customers</a:t>
                </a:r>
              </a:p>
            </p:txBody>
          </p:sp>
          <p:sp>
            <p:nvSpPr>
              <p:cNvPr id="71" name="Rectangle 70"/>
              <p:cNvSpPr/>
              <p:nvPr/>
            </p:nvSpPr>
            <p:spPr>
              <a:xfrm>
                <a:off x="3406969" y="4430470"/>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rgbClr val="000000">
                        <a:alpha val="99000"/>
                      </a:srgbClr>
                    </a:solidFill>
                    <a:latin typeface="+mj-lt"/>
                  </a:rPr>
                  <a:t>photos</a:t>
                </a:r>
              </a:p>
            </p:txBody>
          </p:sp>
        </p:grpSp>
        <p:grpSp>
          <p:nvGrpSpPr>
            <p:cNvPr id="21" name="Group 20"/>
            <p:cNvGrpSpPr/>
            <p:nvPr/>
          </p:nvGrpSpPr>
          <p:grpSpPr>
            <a:xfrm>
              <a:off x="7842296" y="2194560"/>
              <a:ext cx="1585886" cy="1574535"/>
              <a:chOff x="5906591" y="2360613"/>
              <a:chExt cx="1585886" cy="1574535"/>
            </a:xfrm>
          </p:grpSpPr>
          <p:sp>
            <p:nvSpPr>
              <p:cNvPr id="65" name="Rectangle 64"/>
              <p:cNvSpPr/>
              <p:nvPr/>
            </p:nvSpPr>
            <p:spPr>
              <a:xfrm>
                <a:off x="5906592" y="2360613"/>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a:solidFill>
                      <a:srgbClr val="000000">
                        <a:alpha val="99000"/>
                      </a:srgbClr>
                    </a:solidFill>
                    <a:latin typeface="+mj-lt"/>
                  </a:rPr>
                  <a:t>Email = …</a:t>
                </a:r>
              </a:p>
            </p:txBody>
          </p:sp>
          <p:sp>
            <p:nvSpPr>
              <p:cNvPr id="68" name="Rectangle 67"/>
              <p:cNvSpPr/>
              <p:nvPr/>
            </p:nvSpPr>
            <p:spPr>
              <a:xfrm>
                <a:off x="5906591" y="318855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Name =…</a:t>
                </a:r>
              </a:p>
              <a:p>
                <a:r>
                  <a:rPr lang="en-US" dirty="0" err="1">
                    <a:solidFill>
                      <a:srgbClr val="000000">
                        <a:alpha val="99000"/>
                      </a:srgbClr>
                    </a:solidFill>
                    <a:latin typeface="+mj-lt"/>
                  </a:rPr>
                  <a:t>EMailAdd</a:t>
                </a:r>
                <a:r>
                  <a:rPr lang="en-US" dirty="0">
                    <a:solidFill>
                      <a:srgbClr val="000000">
                        <a:alpha val="99000"/>
                      </a:srgbClr>
                    </a:solidFill>
                    <a:latin typeface="+mj-lt"/>
                  </a:rPr>
                  <a:t>= </a:t>
                </a:r>
              </a:p>
            </p:txBody>
          </p:sp>
        </p:grpSp>
        <p:grpSp>
          <p:nvGrpSpPr>
            <p:cNvPr id="22" name="Group 21"/>
            <p:cNvGrpSpPr/>
            <p:nvPr/>
          </p:nvGrpSpPr>
          <p:grpSpPr>
            <a:xfrm>
              <a:off x="7842297" y="3850446"/>
              <a:ext cx="1585884" cy="1574534"/>
              <a:chOff x="5906592" y="4016499"/>
              <a:chExt cx="1585884" cy="1574534"/>
            </a:xfrm>
          </p:grpSpPr>
          <p:sp>
            <p:nvSpPr>
              <p:cNvPr id="70" name="Rounded Rectangle 97"/>
              <p:cNvSpPr/>
              <p:nvPr/>
            </p:nvSpPr>
            <p:spPr>
              <a:xfrm>
                <a:off x="5906592" y="4844441"/>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sp>
            <p:nvSpPr>
              <p:cNvPr id="72" name="Rounded Rectangle 97"/>
              <p:cNvSpPr/>
              <p:nvPr/>
            </p:nvSpPr>
            <p:spPr>
              <a:xfrm>
                <a:off x="5906592" y="401649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dirty="0">
                    <a:solidFill>
                      <a:srgbClr val="000000">
                        <a:alpha val="99000"/>
                      </a:srgbClr>
                    </a:solidFill>
                    <a:latin typeface="+mj-lt"/>
                  </a:rPr>
                  <a:t>Photo ID =…</a:t>
                </a:r>
              </a:p>
              <a:p>
                <a:r>
                  <a:rPr lang="en-US" dirty="0">
                    <a:solidFill>
                      <a:srgbClr val="000000">
                        <a:alpha val="99000"/>
                      </a:srgbClr>
                    </a:solidFill>
                    <a:latin typeface="+mj-lt"/>
                  </a:rPr>
                  <a:t>Date =…</a:t>
                </a:r>
              </a:p>
            </p:txBody>
          </p:sp>
        </p:grpSp>
      </p:grpSp>
    </p:spTree>
    <p:extLst>
      <p:ext uri="{BB962C8B-B14F-4D97-AF65-F5344CB8AC3E}">
        <p14:creationId xmlns:p14="http://schemas.microsoft.com/office/powerpoint/2010/main" val="902055026"/>
      </p:ext>
    </p:extLst>
  </p:cSld>
  <p:clrMapOvr>
    <a:masterClrMapping/>
  </p:clrMapOvr>
  <p:transition>
    <p:fade/>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Storage Details</a:t>
            </a:r>
          </a:p>
        </p:txBody>
      </p:sp>
      <p:sp>
        <p:nvSpPr>
          <p:cNvPr id="3" name="Content Placeholder 2"/>
          <p:cNvSpPr>
            <a:spLocks noGrp="1"/>
          </p:cNvSpPr>
          <p:nvPr>
            <p:ph sz="quarter" idx="10"/>
          </p:nvPr>
        </p:nvSpPr>
        <p:spPr/>
        <p:txBody>
          <a:bodyPr anchor="ctr"/>
          <a:lstStyle/>
          <a:p>
            <a:pPr marL="0" indent="0">
              <a:buNone/>
            </a:pPr>
            <a:r>
              <a:rPr lang="en-US" sz="3600" dirty="0"/>
              <a:t>Not an RDBMS Table!</a:t>
            </a:r>
          </a:p>
          <a:p>
            <a:pPr marL="0" indent="0">
              <a:buNone/>
            </a:pPr>
            <a:r>
              <a:rPr lang="en-US" sz="3600" dirty="0"/>
              <a:t>The mental picture is ‘Entities</a:t>
            </a:r>
            <a:r>
              <a:rPr lang="en-US" sz="3600" dirty="0" smtClean="0"/>
              <a:t>’</a:t>
            </a:r>
            <a:endParaRPr lang="en-US" sz="3600" dirty="0"/>
          </a:p>
        </p:txBody>
      </p:sp>
      <p:sp>
        <p:nvSpPr>
          <p:cNvPr id="23" name="Freeform 7"/>
          <p:cNvSpPr>
            <a:spLocks noEditPoints="1"/>
          </p:cNvSpPr>
          <p:nvPr/>
        </p:nvSpPr>
        <p:spPr bwMode="auto">
          <a:xfrm>
            <a:off x="7461285" y="3033543"/>
            <a:ext cx="1273118" cy="1040157"/>
          </a:xfrm>
          <a:custGeom>
            <a:avLst/>
            <a:gdLst>
              <a:gd name="T0" fmla="*/ 1349 w 1388"/>
              <a:gd name="T1" fmla="*/ 967 h 1134"/>
              <a:gd name="T2" fmla="*/ 781 w 1388"/>
              <a:gd name="T3" fmla="*/ 49 h 1134"/>
              <a:gd name="T4" fmla="*/ 692 w 1388"/>
              <a:gd name="T5" fmla="*/ 0 h 1134"/>
              <a:gd name="T6" fmla="*/ 600 w 1388"/>
              <a:gd name="T7" fmla="*/ 48 h 1134"/>
              <a:gd name="T8" fmla="*/ 32 w 1388"/>
              <a:gd name="T9" fmla="*/ 962 h 1134"/>
              <a:gd name="T10" fmla="*/ 29 w 1388"/>
              <a:gd name="T11" fmla="*/ 1074 h 1134"/>
              <a:gd name="T12" fmla="*/ 115 w 1388"/>
              <a:gd name="T13" fmla="*/ 1128 h 1134"/>
              <a:gd name="T14" fmla="*/ 1263 w 1388"/>
              <a:gd name="T15" fmla="*/ 1128 h 1134"/>
              <a:gd name="T16" fmla="*/ 1348 w 1388"/>
              <a:gd name="T17" fmla="*/ 1081 h 1134"/>
              <a:gd name="T18" fmla="*/ 1349 w 1388"/>
              <a:gd name="T19" fmla="*/ 967 h 1134"/>
              <a:gd name="T20" fmla="*/ 769 w 1388"/>
              <a:gd name="T21" fmla="*/ 996 h 1134"/>
              <a:gd name="T22" fmla="*/ 614 w 1388"/>
              <a:gd name="T23" fmla="*/ 996 h 1134"/>
              <a:gd name="T24" fmla="*/ 614 w 1388"/>
              <a:gd name="T25" fmla="*/ 849 h 1134"/>
              <a:gd name="T26" fmla="*/ 769 w 1388"/>
              <a:gd name="T27" fmla="*/ 849 h 1134"/>
              <a:gd name="T28" fmla="*/ 769 w 1388"/>
              <a:gd name="T29" fmla="*/ 996 h 1134"/>
              <a:gd name="T30" fmla="*/ 769 w 1388"/>
              <a:gd name="T31" fmla="*/ 492 h 1134"/>
              <a:gd name="T32" fmla="*/ 730 w 1388"/>
              <a:gd name="T33" fmla="*/ 751 h 1134"/>
              <a:gd name="T34" fmla="*/ 655 w 1388"/>
              <a:gd name="T35" fmla="*/ 751 h 1134"/>
              <a:gd name="T36" fmla="*/ 614 w 1388"/>
              <a:gd name="T37" fmla="*/ 492 h 1134"/>
              <a:gd name="T38" fmla="*/ 614 w 1388"/>
              <a:gd name="T39" fmla="*/ 332 h 1134"/>
              <a:gd name="T40" fmla="*/ 769 w 1388"/>
              <a:gd name="T41" fmla="*/ 332 h 1134"/>
              <a:gd name="T42" fmla="*/ 769 w 1388"/>
              <a:gd name="T43" fmla="*/ 492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88" h="1134">
                <a:moveTo>
                  <a:pt x="1349" y="967"/>
                </a:moveTo>
                <a:cubicBezTo>
                  <a:pt x="781" y="49"/>
                  <a:pt x="781" y="49"/>
                  <a:pt x="781" y="49"/>
                </a:cubicBezTo>
                <a:cubicBezTo>
                  <a:pt x="781" y="49"/>
                  <a:pt x="758" y="0"/>
                  <a:pt x="692" y="0"/>
                </a:cubicBezTo>
                <a:cubicBezTo>
                  <a:pt x="626" y="0"/>
                  <a:pt x="600" y="48"/>
                  <a:pt x="600" y="48"/>
                </a:cubicBezTo>
                <a:cubicBezTo>
                  <a:pt x="32" y="962"/>
                  <a:pt x="32" y="962"/>
                  <a:pt x="32" y="962"/>
                </a:cubicBezTo>
                <a:cubicBezTo>
                  <a:pt x="32" y="962"/>
                  <a:pt x="0" y="1021"/>
                  <a:pt x="29" y="1074"/>
                </a:cubicBezTo>
                <a:cubicBezTo>
                  <a:pt x="58" y="1127"/>
                  <a:pt x="115" y="1128"/>
                  <a:pt x="115" y="1128"/>
                </a:cubicBezTo>
                <a:cubicBezTo>
                  <a:pt x="1263" y="1128"/>
                  <a:pt x="1263" y="1128"/>
                  <a:pt x="1263" y="1128"/>
                </a:cubicBezTo>
                <a:cubicBezTo>
                  <a:pt x="1263" y="1128"/>
                  <a:pt x="1308" y="1134"/>
                  <a:pt x="1348" y="1081"/>
                </a:cubicBezTo>
                <a:cubicBezTo>
                  <a:pt x="1388" y="1028"/>
                  <a:pt x="1349" y="967"/>
                  <a:pt x="1349" y="967"/>
                </a:cubicBezTo>
                <a:close/>
                <a:moveTo>
                  <a:pt x="769" y="996"/>
                </a:moveTo>
                <a:cubicBezTo>
                  <a:pt x="614" y="996"/>
                  <a:pt x="614" y="996"/>
                  <a:pt x="614" y="996"/>
                </a:cubicBezTo>
                <a:cubicBezTo>
                  <a:pt x="614" y="849"/>
                  <a:pt x="614" y="849"/>
                  <a:pt x="614" y="849"/>
                </a:cubicBezTo>
                <a:cubicBezTo>
                  <a:pt x="769" y="849"/>
                  <a:pt x="769" y="849"/>
                  <a:pt x="769" y="849"/>
                </a:cubicBezTo>
                <a:lnTo>
                  <a:pt x="769" y="996"/>
                </a:lnTo>
                <a:close/>
                <a:moveTo>
                  <a:pt x="769" y="492"/>
                </a:moveTo>
                <a:cubicBezTo>
                  <a:pt x="730" y="751"/>
                  <a:pt x="730" y="751"/>
                  <a:pt x="730" y="751"/>
                </a:cubicBezTo>
                <a:cubicBezTo>
                  <a:pt x="655" y="751"/>
                  <a:pt x="655" y="751"/>
                  <a:pt x="655" y="751"/>
                </a:cubicBezTo>
                <a:cubicBezTo>
                  <a:pt x="614" y="492"/>
                  <a:pt x="614" y="492"/>
                  <a:pt x="614" y="492"/>
                </a:cubicBezTo>
                <a:cubicBezTo>
                  <a:pt x="614" y="332"/>
                  <a:pt x="614" y="332"/>
                  <a:pt x="614" y="332"/>
                </a:cubicBezTo>
                <a:cubicBezTo>
                  <a:pt x="769" y="332"/>
                  <a:pt x="769" y="332"/>
                  <a:pt x="769" y="332"/>
                </a:cubicBezTo>
                <a:lnTo>
                  <a:pt x="769" y="492"/>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89776894"/>
      </p:ext>
    </p:extLst>
  </p:cSld>
  <p:clrMapOvr>
    <a:masterClrMapping/>
  </p:clrMapOvr>
  <p:transition>
    <p:fade/>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Storage Details</a:t>
            </a:r>
          </a:p>
        </p:txBody>
      </p:sp>
      <p:sp>
        <p:nvSpPr>
          <p:cNvPr id="3" name="Content Placeholder 2"/>
          <p:cNvSpPr>
            <a:spLocks noGrp="1"/>
          </p:cNvSpPr>
          <p:nvPr>
            <p:ph sz="quarter" idx="10"/>
          </p:nvPr>
        </p:nvSpPr>
        <p:spPr/>
        <p:txBody>
          <a:bodyPr anchor="ctr"/>
          <a:lstStyle/>
          <a:p>
            <a:pPr marL="0" indent="0">
              <a:buNone/>
            </a:pPr>
            <a:r>
              <a:rPr lang="en-US" sz="3600" dirty="0"/>
              <a:t>Entity can have up to 255 properties</a:t>
            </a:r>
          </a:p>
          <a:p>
            <a:pPr marL="0" indent="0">
              <a:buNone/>
            </a:pPr>
            <a:r>
              <a:rPr lang="en-US" sz="3600" dirty="0"/>
              <a:t>Up to 1MB per </a:t>
            </a:r>
            <a:r>
              <a:rPr lang="en-US" sz="3600" dirty="0" smtClean="0"/>
              <a:t>entity</a:t>
            </a:r>
            <a:endParaRPr lang="en-US" sz="3600" dirty="0"/>
          </a:p>
        </p:txBody>
      </p:sp>
    </p:spTree>
    <p:extLst>
      <p:ext uri="{BB962C8B-B14F-4D97-AF65-F5344CB8AC3E}">
        <p14:creationId xmlns:p14="http://schemas.microsoft.com/office/powerpoint/2010/main" val="2754919415"/>
      </p:ext>
    </p:extLst>
  </p:cSld>
  <p:clrMapOvr>
    <a:masterClrMapping/>
  </p:clrMapOvr>
  <p:transition>
    <p:fade/>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600" spc="-100" dirty="0" err="1">
                <a:solidFill>
                  <a:schemeClr val="bg1">
                    <a:alpha val="99000"/>
                  </a:schemeClr>
                </a:solidFill>
                <a:ea typeface="Segoe UI" pitchFamily="34" charset="0"/>
                <a:cs typeface="Segoe UI" pitchFamily="34" charset="0"/>
              </a:rPr>
              <a:t>PartitionKey</a:t>
            </a:r>
            <a:r>
              <a:rPr lang="en-US" sz="3600" spc="-100" dirty="0">
                <a:solidFill>
                  <a:schemeClr val="bg1">
                    <a:alpha val="99000"/>
                  </a:schemeClr>
                </a:solidFill>
                <a:ea typeface="Segoe UI" pitchFamily="34" charset="0"/>
                <a:cs typeface="Segoe UI" pitchFamily="34" charset="0"/>
              </a:rPr>
              <a:t> &amp; </a:t>
            </a:r>
            <a:r>
              <a:rPr lang="en-US" sz="3600" spc="-100" dirty="0" err="1">
                <a:solidFill>
                  <a:schemeClr val="bg1">
                    <a:alpha val="99000"/>
                  </a:schemeClr>
                </a:solidFill>
                <a:ea typeface="Segoe UI" pitchFamily="34" charset="0"/>
                <a:cs typeface="Segoe UI" pitchFamily="34" charset="0"/>
              </a:rPr>
              <a:t>RowKey</a:t>
            </a:r>
            <a:r>
              <a:rPr lang="en-US" sz="3600" spc="-100" dirty="0">
                <a:solidFill>
                  <a:schemeClr val="bg1">
                    <a:alpha val="99000"/>
                  </a:schemeClr>
                </a:solidFill>
                <a:ea typeface="Segoe UI" pitchFamily="34" charset="0"/>
                <a:cs typeface="Segoe UI" pitchFamily="34" charset="0"/>
              </a:rPr>
              <a:t> are mandatory properties</a:t>
            </a:r>
          </a:p>
          <a:p>
            <a:pPr marL="0" indent="0">
              <a:lnSpc>
                <a:spcPct val="150000"/>
              </a:lnSpc>
              <a:spcBef>
                <a:spcPts val="1200"/>
              </a:spcBef>
              <a:buNone/>
            </a:pPr>
            <a:r>
              <a:rPr lang="en-US" sz="3600" spc="-100" dirty="0">
                <a:solidFill>
                  <a:schemeClr val="bg1">
                    <a:alpha val="99000"/>
                  </a:schemeClr>
                </a:solidFill>
                <a:ea typeface="Segoe UI" pitchFamily="34" charset="0"/>
                <a:cs typeface="Segoe UI" pitchFamily="34" charset="0"/>
              </a:rPr>
              <a:t>Composite key which uniquely identifies an entity</a:t>
            </a:r>
          </a:p>
          <a:p>
            <a:pPr marL="0" indent="0">
              <a:lnSpc>
                <a:spcPct val="150000"/>
              </a:lnSpc>
              <a:spcBef>
                <a:spcPts val="1200"/>
              </a:spcBef>
              <a:buNone/>
            </a:pPr>
            <a:r>
              <a:rPr lang="en-US" sz="3600" spc="-100" dirty="0">
                <a:solidFill>
                  <a:schemeClr val="bg1">
                    <a:alpha val="99000"/>
                  </a:schemeClr>
                </a:solidFill>
                <a:ea typeface="Segoe UI" pitchFamily="34" charset="0"/>
                <a:cs typeface="Segoe UI" pitchFamily="34" charset="0"/>
              </a:rPr>
              <a:t>They are the only indexed properties</a:t>
            </a:r>
          </a:p>
          <a:p>
            <a:pPr marL="0" indent="0">
              <a:lnSpc>
                <a:spcPct val="150000"/>
              </a:lnSpc>
              <a:spcBef>
                <a:spcPts val="1200"/>
              </a:spcBef>
              <a:buNone/>
            </a:pPr>
            <a:r>
              <a:rPr lang="en-US" sz="3600" spc="-100" dirty="0">
                <a:solidFill>
                  <a:schemeClr val="bg1">
                    <a:alpha val="99000"/>
                  </a:schemeClr>
                </a:solidFill>
                <a:ea typeface="Segoe UI" pitchFamily="34" charset="0"/>
                <a:cs typeface="Segoe UI" pitchFamily="34" charset="0"/>
              </a:rPr>
              <a:t>Defines the sort </a:t>
            </a:r>
            <a:r>
              <a:rPr lang="en-US" sz="3600" spc="-100" dirty="0" smtClean="0">
                <a:solidFill>
                  <a:schemeClr val="bg1">
                    <a:alpha val="99000"/>
                  </a:schemeClr>
                </a:solidFill>
                <a:ea typeface="Segoe UI" pitchFamily="34" charset="0"/>
                <a:cs typeface="Segoe UI" pitchFamily="34" charset="0"/>
              </a:rPr>
              <a:t>order</a:t>
            </a:r>
            <a:endParaRPr lang="en-US" sz="3600" dirty="0"/>
          </a:p>
        </p:txBody>
      </p:sp>
      <p:sp>
        <p:nvSpPr>
          <p:cNvPr id="2" name="Title 1"/>
          <p:cNvSpPr>
            <a:spLocks noGrp="1"/>
          </p:cNvSpPr>
          <p:nvPr>
            <p:ph type="title"/>
          </p:nvPr>
        </p:nvSpPr>
        <p:spPr>
          <a:prstGeom prst="rect">
            <a:avLst/>
          </a:prstGeom>
        </p:spPr>
        <p:txBody>
          <a:bodyPr/>
          <a:lstStyle/>
          <a:p>
            <a:r>
              <a:rPr lang="en-US" dirty="0"/>
              <a:t>Table Storage </a:t>
            </a:r>
            <a:r>
              <a:rPr lang="en-US" dirty="0" smtClean="0"/>
              <a:t>Details</a:t>
            </a:r>
            <a:endParaRPr lang="en-US" dirty="0"/>
          </a:p>
        </p:txBody>
      </p:sp>
      <p:sp>
        <p:nvSpPr>
          <p:cNvPr id="4" name="Text Placeholder 3"/>
          <p:cNvSpPr>
            <a:spLocks noGrp="1"/>
          </p:cNvSpPr>
          <p:nvPr>
            <p:ph type="body" sz="quarter" idx="11"/>
          </p:nvPr>
        </p:nvSpPr>
        <p:spPr/>
        <p:txBody>
          <a:bodyPr/>
          <a:lstStyle/>
          <a:p>
            <a:r>
              <a:rPr lang="en-US" dirty="0"/>
              <a:t>Entity Properties</a:t>
            </a:r>
          </a:p>
        </p:txBody>
      </p:sp>
    </p:spTree>
    <p:extLst>
      <p:ext uri="{BB962C8B-B14F-4D97-AF65-F5344CB8AC3E}">
        <p14:creationId xmlns:p14="http://schemas.microsoft.com/office/powerpoint/2010/main" val="3022732322"/>
      </p:ext>
    </p:extLst>
  </p:cSld>
  <p:clrMapOvr>
    <a:masterClrMapping/>
  </p:clrMapOvr>
  <p:transition>
    <p:fade/>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Enter Entities into a </a:t>
            </a:r>
            <a:r>
              <a:rPr lang="en-US" dirty="0" smtClean="0"/>
              <a:t>table</a:t>
            </a:r>
            <a:endParaRPr lang="en-US" dirty="0"/>
          </a:p>
        </p:txBody>
      </p:sp>
    </p:spTree>
    <p:extLst>
      <p:ext uri="{BB962C8B-B14F-4D97-AF65-F5344CB8AC3E}">
        <p14:creationId xmlns:p14="http://schemas.microsoft.com/office/powerpoint/2010/main" val="131004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ctr"/>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Locality</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Entity Group Transactions</a:t>
            </a:r>
          </a:p>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a:t>
            </a:r>
            <a:r>
              <a:rPr lang="en-US" sz="3600" b="1" spc="-100" dirty="0" smtClean="0">
                <a:solidFill>
                  <a:schemeClr val="bg1">
                    <a:alpha val="99000"/>
                  </a:schemeClr>
                </a:solidFill>
                <a:latin typeface="+mn-lt"/>
                <a:ea typeface="Segoe UI" pitchFamily="34" charset="0"/>
                <a:cs typeface="Segoe UI" pitchFamily="34" charset="0"/>
              </a:rPr>
              <a:t>Scalability</a:t>
            </a:r>
            <a:endParaRPr lang="en-US" sz="3600" b="1" spc="-100" dirty="0">
              <a:solidFill>
                <a:schemeClr val="bg1">
                  <a:alpha val="99000"/>
                </a:schemeClr>
              </a:solidFill>
              <a:latin typeface="+mn-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Storage </a:t>
            </a:r>
            <a:r>
              <a:rPr lang="en-US" dirty="0" smtClean="0"/>
              <a:t>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2574031981"/>
      </p:ext>
    </p:extLst>
  </p:cSld>
  <p:clrMapOvr>
    <a:masterClrMapping/>
  </p:clrMapOvr>
  <p:transition>
    <p:fade/>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smtClean="0">
                <a:solidFill>
                  <a:schemeClr val="bg1">
                    <a:alpha val="99000"/>
                  </a:schemeClr>
                </a:solidFill>
                <a:latin typeface="+mn-lt"/>
                <a:ea typeface="Segoe UI" pitchFamily="34" charset="0"/>
                <a:cs typeface="Segoe UI" pitchFamily="34" charset="0"/>
              </a:rPr>
              <a:t>Entity Locality</a:t>
            </a:r>
          </a:p>
          <a:p>
            <a:pPr marL="252000" lvl="1" indent="0" defTabSz="888926">
              <a:lnSpc>
                <a:spcPct val="150000"/>
              </a:lnSpc>
              <a:spcBef>
                <a:spcPts val="1200"/>
              </a:spcBef>
              <a:buNone/>
            </a:pPr>
            <a:r>
              <a:rPr lang="en-US" sz="3600" spc="-100" dirty="0" smtClean="0">
                <a:solidFill>
                  <a:schemeClr val="bg1">
                    <a:alpha val="99000"/>
                  </a:schemeClr>
                </a:solidFill>
                <a:latin typeface="+mj-lt"/>
                <a:ea typeface="Segoe UI" pitchFamily="34" charset="0"/>
                <a:cs typeface="Segoe UI" pitchFamily="34" charset="0"/>
              </a:rPr>
              <a:t>Entities </a:t>
            </a:r>
            <a:r>
              <a:rPr lang="en-US" sz="3600" spc="-100" dirty="0">
                <a:solidFill>
                  <a:schemeClr val="bg1">
                    <a:alpha val="99000"/>
                  </a:schemeClr>
                </a:solidFill>
                <a:latin typeface="+mj-lt"/>
                <a:ea typeface="Segoe UI" pitchFamily="34" charset="0"/>
                <a:cs typeface="Segoe UI" pitchFamily="34" charset="0"/>
              </a:rPr>
              <a:t>in the same partition will be stored together</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Efficient querying and cache locality</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Endeavour to include partition key in all </a:t>
            </a:r>
            <a:r>
              <a:rPr lang="en-US" sz="3600" spc="-100" dirty="0" smtClean="0">
                <a:solidFill>
                  <a:schemeClr val="bg1">
                    <a:alpha val="99000"/>
                  </a:schemeClr>
                </a:solidFill>
                <a:latin typeface="+mj-lt"/>
                <a:ea typeface="Segoe UI" pitchFamily="34" charset="0"/>
                <a:cs typeface="Segoe UI" pitchFamily="34" charset="0"/>
              </a:rPr>
              <a:t>queries</a:t>
            </a: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Storage </a:t>
            </a:r>
            <a:r>
              <a:rPr lang="en-US" dirty="0" smtClean="0"/>
              <a:t>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3940991453"/>
      </p:ext>
    </p:extLst>
  </p:cSld>
  <p:clrMapOvr>
    <a:masterClrMapping/>
  </p:clrMapOvr>
  <p:transition>
    <p:fade/>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smtClean="0">
                <a:solidFill>
                  <a:schemeClr val="bg1">
                    <a:alpha val="99000"/>
                  </a:schemeClr>
                </a:solidFill>
                <a:latin typeface="+mn-lt"/>
                <a:ea typeface="Segoe UI" pitchFamily="34" charset="0"/>
                <a:cs typeface="Segoe UI" pitchFamily="34" charset="0"/>
              </a:rPr>
              <a:t>Entity Group Transactions</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Atomic multiple CRUD in same partition in a single transaction</a:t>
            </a:r>
          </a:p>
        </p:txBody>
      </p:sp>
      <p:sp>
        <p:nvSpPr>
          <p:cNvPr id="2" name="Title 1"/>
          <p:cNvSpPr>
            <a:spLocks noGrp="1"/>
          </p:cNvSpPr>
          <p:nvPr>
            <p:ph type="title"/>
          </p:nvPr>
        </p:nvSpPr>
        <p:spPr>
          <a:prstGeom prst="rect">
            <a:avLst/>
          </a:prstGeom>
        </p:spPr>
        <p:txBody>
          <a:bodyPr/>
          <a:lstStyle/>
          <a:p>
            <a:r>
              <a:rPr lang="en-US" dirty="0"/>
              <a:t>Table Storage </a:t>
            </a:r>
            <a:r>
              <a:rPr lang="en-US" dirty="0" smtClean="0"/>
              <a:t>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1030762368"/>
      </p:ext>
    </p:extLst>
  </p:cSld>
  <p:clrMapOvr>
    <a:masterClrMapping/>
  </p:clrMapOvr>
  <p:transition>
    <p:fade/>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Target throughput – 500 </a:t>
            </a:r>
            <a:r>
              <a:rPr lang="en-US" sz="3600" spc="-100" dirty="0" err="1">
                <a:solidFill>
                  <a:schemeClr val="bg1">
                    <a:alpha val="99000"/>
                  </a:schemeClr>
                </a:solidFill>
                <a:latin typeface="+mj-lt"/>
                <a:ea typeface="Segoe UI" pitchFamily="34" charset="0"/>
                <a:cs typeface="Segoe UI" pitchFamily="34" charset="0"/>
              </a:rPr>
              <a:t>tps</a:t>
            </a:r>
            <a:r>
              <a:rPr lang="en-US" sz="3600" spc="-100" dirty="0">
                <a:solidFill>
                  <a:schemeClr val="bg1">
                    <a:alpha val="99000"/>
                  </a:schemeClr>
                </a:solidFill>
                <a:latin typeface="+mj-lt"/>
                <a:ea typeface="Segoe UI" pitchFamily="34" charset="0"/>
                <a:cs typeface="Segoe UI" pitchFamily="34" charset="0"/>
              </a:rPr>
              <a:t>/partition, several thousand </a:t>
            </a:r>
            <a:r>
              <a:rPr lang="en-US" sz="3600" spc="-100" dirty="0" err="1">
                <a:solidFill>
                  <a:schemeClr val="bg1">
                    <a:alpha val="99000"/>
                  </a:schemeClr>
                </a:solidFill>
                <a:latin typeface="+mj-lt"/>
                <a:ea typeface="Segoe UI" pitchFamily="34" charset="0"/>
                <a:cs typeface="Segoe UI" pitchFamily="34" charset="0"/>
              </a:rPr>
              <a:t>tps</a:t>
            </a:r>
            <a:r>
              <a:rPr lang="en-US" sz="3600" spc="-100" dirty="0">
                <a:solidFill>
                  <a:schemeClr val="bg1">
                    <a:alpha val="99000"/>
                  </a:schemeClr>
                </a:solidFill>
                <a:latin typeface="+mj-lt"/>
                <a:ea typeface="Segoe UI" pitchFamily="34" charset="0"/>
                <a:cs typeface="Segoe UI" pitchFamily="34" charset="0"/>
              </a:rPr>
              <a:t>/account</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Microsoft Azure monitors the usage patterns of </a:t>
            </a:r>
            <a:r>
              <a:rPr lang="en-US" sz="3600" spc="-100" dirty="0" smtClean="0">
                <a:solidFill>
                  <a:schemeClr val="bg1">
                    <a:alpha val="99000"/>
                  </a:schemeClr>
                </a:solidFill>
                <a:latin typeface="+mj-lt"/>
                <a:ea typeface="Segoe UI" pitchFamily="34" charset="0"/>
                <a:cs typeface="Segoe UI" pitchFamily="34" charset="0"/>
              </a:rPr>
              <a:t>partitions</a:t>
            </a: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Storage </a:t>
            </a:r>
            <a:r>
              <a:rPr lang="en-US" dirty="0" smtClean="0"/>
              <a:t>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1627722461"/>
      </p:ext>
    </p:extLst>
  </p:cSld>
  <p:clrMapOvr>
    <a:masterClrMapping/>
  </p:clrMapOvr>
  <p:transition>
    <p:fade/>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chor="t"/>
          <a:lstStyle/>
          <a:p>
            <a:pPr marL="0" indent="0" defTabSz="888926">
              <a:lnSpc>
                <a:spcPct val="150000"/>
              </a:lnSpc>
              <a:spcBef>
                <a:spcPts val="1200"/>
              </a:spcBef>
              <a:buNone/>
            </a:pPr>
            <a:r>
              <a:rPr lang="en-US" sz="3600" b="1" spc="-100" dirty="0">
                <a:solidFill>
                  <a:schemeClr val="bg1">
                    <a:alpha val="99000"/>
                  </a:schemeClr>
                </a:solidFill>
                <a:latin typeface="+mn-lt"/>
                <a:ea typeface="Segoe UI" pitchFamily="34" charset="0"/>
                <a:cs typeface="Segoe UI" pitchFamily="34" charset="0"/>
              </a:rPr>
              <a:t>Table Scalability</a:t>
            </a:r>
          </a:p>
          <a:p>
            <a:pPr marL="252000" lvl="1" indent="0" defTabSz="888926">
              <a:lnSpc>
                <a:spcPct val="150000"/>
              </a:lnSpc>
              <a:spcBef>
                <a:spcPts val="1200"/>
              </a:spcBef>
              <a:buNone/>
            </a:pPr>
            <a:r>
              <a:rPr lang="en-US" sz="3600" spc="-100" dirty="0" smtClean="0">
                <a:solidFill>
                  <a:schemeClr val="bg1">
                    <a:alpha val="99000"/>
                  </a:schemeClr>
                </a:solidFill>
                <a:latin typeface="+mj-lt"/>
                <a:ea typeface="Segoe UI" pitchFamily="34" charset="0"/>
                <a:cs typeface="Segoe UI" pitchFamily="34" charset="0"/>
              </a:rPr>
              <a:t>Automatically </a:t>
            </a:r>
            <a:r>
              <a:rPr lang="en-US" sz="3600" spc="-100" dirty="0">
                <a:solidFill>
                  <a:schemeClr val="bg1">
                    <a:alpha val="99000"/>
                  </a:schemeClr>
                </a:solidFill>
                <a:latin typeface="+mj-lt"/>
                <a:ea typeface="Segoe UI" pitchFamily="34" charset="0"/>
                <a:cs typeface="Segoe UI" pitchFamily="34" charset="0"/>
              </a:rPr>
              <a:t>load balance partitions</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Each partition can be served by a different storage node</a:t>
            </a:r>
          </a:p>
          <a:p>
            <a:pPr marL="252000" lvl="1" indent="0" defTabSz="888926">
              <a:lnSpc>
                <a:spcPct val="150000"/>
              </a:lnSpc>
              <a:spcBef>
                <a:spcPts val="1200"/>
              </a:spcBef>
              <a:buNone/>
            </a:pPr>
            <a:r>
              <a:rPr lang="en-US" sz="3600" spc="-100" dirty="0">
                <a:solidFill>
                  <a:schemeClr val="bg1">
                    <a:alpha val="99000"/>
                  </a:schemeClr>
                </a:solidFill>
                <a:latin typeface="+mj-lt"/>
                <a:ea typeface="Segoe UI" pitchFamily="34" charset="0"/>
                <a:cs typeface="Segoe UI" pitchFamily="34" charset="0"/>
              </a:rPr>
              <a:t>Scale to meet the traffic needs of your table</a:t>
            </a:r>
          </a:p>
          <a:p>
            <a:pPr marL="252000" lvl="1" indent="0" defTabSz="888926">
              <a:lnSpc>
                <a:spcPct val="150000"/>
              </a:lnSpc>
              <a:spcBef>
                <a:spcPts val="1200"/>
              </a:spcBef>
              <a:buNone/>
            </a:pPr>
            <a:endParaRPr lang="en-US" sz="3600" spc="-100" dirty="0">
              <a:solidFill>
                <a:schemeClr val="bg1">
                  <a:alpha val="99000"/>
                </a:schemeClr>
              </a:solidFill>
              <a:latin typeface="+mj-lt"/>
              <a:ea typeface="Segoe UI" pitchFamily="34" charset="0"/>
              <a:cs typeface="Segoe UI" pitchFamily="34" charset="0"/>
            </a:endParaRPr>
          </a:p>
        </p:txBody>
      </p:sp>
      <p:sp>
        <p:nvSpPr>
          <p:cNvPr id="2" name="Title 1"/>
          <p:cNvSpPr>
            <a:spLocks noGrp="1"/>
          </p:cNvSpPr>
          <p:nvPr>
            <p:ph type="title"/>
          </p:nvPr>
        </p:nvSpPr>
        <p:spPr>
          <a:prstGeom prst="rect">
            <a:avLst/>
          </a:prstGeom>
        </p:spPr>
        <p:txBody>
          <a:bodyPr/>
          <a:lstStyle/>
          <a:p>
            <a:r>
              <a:rPr lang="en-US" dirty="0"/>
              <a:t>Table Storage </a:t>
            </a:r>
            <a:r>
              <a:rPr lang="en-US" dirty="0" smtClean="0"/>
              <a:t>Details </a:t>
            </a:r>
            <a:endParaRPr lang="en-US" dirty="0">
              <a:solidFill>
                <a:schemeClr val="bg1"/>
              </a:solidFill>
            </a:endParaRPr>
          </a:p>
        </p:txBody>
      </p:sp>
      <p:sp>
        <p:nvSpPr>
          <p:cNvPr id="4" name="Text Placeholder 3"/>
          <p:cNvSpPr>
            <a:spLocks noGrp="1"/>
          </p:cNvSpPr>
          <p:nvPr>
            <p:ph type="body" sz="quarter" idx="11"/>
          </p:nvPr>
        </p:nvSpPr>
        <p:spPr/>
        <p:txBody>
          <a:bodyPr/>
          <a:lstStyle/>
          <a:p>
            <a:r>
              <a:rPr lang="en-US" dirty="0"/>
              <a:t>Purpose of the </a:t>
            </a:r>
            <a:r>
              <a:rPr lang="en-US" dirty="0" err="1"/>
              <a:t>PartitionKey</a:t>
            </a:r>
            <a:endParaRPr lang="en-US" dirty="0"/>
          </a:p>
        </p:txBody>
      </p:sp>
    </p:spTree>
    <p:extLst>
      <p:ext uri="{BB962C8B-B14F-4D97-AF65-F5344CB8AC3E}">
        <p14:creationId xmlns:p14="http://schemas.microsoft.com/office/powerpoint/2010/main" val="1528641616"/>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smtClean="0"/>
              <a:t>Storage Blob</a:t>
            </a:r>
            <a:endParaRPr lang="en-US" sz="11500" dirty="0"/>
          </a:p>
        </p:txBody>
      </p:sp>
      <p:pic>
        <p:nvPicPr>
          <p:cNvPr id="5" name="Picture 4"/>
          <p:cNvPicPr>
            <a:picLocks noChangeAspect="1"/>
          </p:cNvPicPr>
          <p:nvPr/>
        </p:nvPicPr>
        <p:blipFill>
          <a:blip r:embed="rId2"/>
          <a:stretch>
            <a:fillRect/>
          </a:stretch>
        </p:blipFill>
        <p:spPr>
          <a:xfrm>
            <a:off x="5281165" y="381093"/>
            <a:ext cx="1629670" cy="1409101"/>
          </a:xfrm>
          <a:prstGeom prst="rect">
            <a:avLst/>
          </a:prstGeom>
        </p:spPr>
      </p:pic>
    </p:spTree>
    <p:extLst>
      <p:ext uri="{BB962C8B-B14F-4D97-AF65-F5344CB8AC3E}">
        <p14:creationId xmlns:p14="http://schemas.microsoft.com/office/powerpoint/2010/main" val="2656153546"/>
      </p:ext>
    </p:extLst>
  </p:cSld>
  <p:clrMapOvr>
    <a:masterClrMapping/>
  </p:clrMapOvr>
  <p:transition>
    <p:fade/>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a:t>
            </a:r>
            <a:r>
              <a:rPr lang="en-US" sz="3600" dirty="0" smtClean="0"/>
              <a:t>Details</a:t>
            </a:r>
            <a:br>
              <a:rPr lang="en-US" sz="3600" dirty="0" smtClean="0"/>
            </a:br>
            <a:r>
              <a:rPr lang="en-US" sz="2800" dirty="0" smtClean="0"/>
              <a:t>Entity </a:t>
            </a:r>
            <a:r>
              <a:rPr lang="en-US" sz="2800" dirty="0"/>
              <a:t>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200" dirty="0"/>
              <a:t>Timestamp property</a:t>
            </a:r>
          </a:p>
          <a:p>
            <a:pPr marL="0" indent="0">
              <a:lnSpc>
                <a:spcPct val="150000"/>
              </a:lnSpc>
              <a:spcBef>
                <a:spcPts val="1200"/>
              </a:spcBef>
              <a:buNone/>
            </a:pPr>
            <a:r>
              <a:rPr lang="en-US" sz="3200" dirty="0"/>
              <a:t>Optimistic Concurrency</a:t>
            </a:r>
          </a:p>
          <a:p>
            <a:pPr marL="0" indent="0">
              <a:lnSpc>
                <a:spcPct val="150000"/>
              </a:lnSpc>
              <a:spcBef>
                <a:spcPts val="1200"/>
              </a:spcBef>
              <a:buNone/>
            </a:pPr>
            <a:r>
              <a:rPr lang="en-US" sz="3200" dirty="0"/>
              <a:t>Exposed as an HTTP </a:t>
            </a:r>
            <a:r>
              <a:rPr lang="en-US" sz="3200" dirty="0" err="1"/>
              <a:t>Etag</a:t>
            </a:r>
            <a:endParaRPr lang="en-US" sz="3200" dirty="0"/>
          </a:p>
        </p:txBody>
      </p:sp>
    </p:spTree>
    <p:extLst>
      <p:ext uri="{BB962C8B-B14F-4D97-AF65-F5344CB8AC3E}">
        <p14:creationId xmlns:p14="http://schemas.microsoft.com/office/powerpoint/2010/main" val="3966110762"/>
      </p:ext>
    </p:extLst>
  </p:cSld>
  <p:clrMapOvr>
    <a:masterClrMapping/>
  </p:clrMapOvr>
  <p:transition>
    <p:fade/>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sz="3600" dirty="0"/>
              <a:t>Table Storage </a:t>
            </a:r>
            <a:r>
              <a:rPr lang="en-US" sz="3600" dirty="0" smtClean="0"/>
              <a:t>Details</a:t>
            </a:r>
            <a:br>
              <a:rPr lang="en-US" sz="3600" dirty="0" smtClean="0"/>
            </a:br>
            <a:r>
              <a:rPr lang="en-US" sz="2800" dirty="0" smtClean="0"/>
              <a:t>Entity </a:t>
            </a:r>
            <a:r>
              <a:rPr lang="en-US" sz="2800" dirty="0"/>
              <a:t>Properties</a:t>
            </a:r>
            <a:endParaRPr lang="en-US" sz="2800" dirty="0">
              <a:solidFill>
                <a:schemeClr val="bg1"/>
              </a:solidFill>
            </a:endParaRP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200" dirty="0"/>
              <a:t>No fixed schema for other properties</a:t>
            </a:r>
          </a:p>
          <a:p>
            <a:pPr marL="0" indent="0">
              <a:lnSpc>
                <a:spcPct val="150000"/>
              </a:lnSpc>
              <a:spcBef>
                <a:spcPts val="1200"/>
              </a:spcBef>
              <a:buNone/>
            </a:pPr>
            <a:r>
              <a:rPr lang="en-US" sz="3200" dirty="0"/>
              <a:t>Each property is stored as: &lt;name, typed value&gt;</a:t>
            </a:r>
          </a:p>
          <a:p>
            <a:pPr marL="0" indent="0">
              <a:lnSpc>
                <a:spcPct val="150000"/>
              </a:lnSpc>
              <a:spcBef>
                <a:spcPts val="1200"/>
              </a:spcBef>
              <a:buNone/>
            </a:pPr>
            <a:r>
              <a:rPr lang="en-US" sz="3200" dirty="0"/>
              <a:t>Properties can be the standard .NET types:</a:t>
            </a:r>
          </a:p>
          <a:p>
            <a:pPr marL="0" indent="0">
              <a:lnSpc>
                <a:spcPct val="150000"/>
              </a:lnSpc>
              <a:spcBef>
                <a:spcPts val="1200"/>
              </a:spcBef>
              <a:buNone/>
            </a:pPr>
            <a:r>
              <a:rPr lang="en-US" sz="3200" dirty="0"/>
              <a:t>	</a:t>
            </a:r>
            <a:r>
              <a:rPr lang="en-US" sz="2400" dirty="0"/>
              <a:t>string, binary, </a:t>
            </a:r>
            <a:r>
              <a:rPr lang="en-US" sz="2400" dirty="0" err="1"/>
              <a:t>bool</a:t>
            </a:r>
            <a:r>
              <a:rPr lang="en-US" sz="2400" dirty="0"/>
              <a:t>, </a:t>
            </a:r>
            <a:r>
              <a:rPr lang="en-US" sz="2400" dirty="0" err="1"/>
              <a:t>DateTime</a:t>
            </a:r>
            <a:r>
              <a:rPr lang="en-US" sz="2400" dirty="0"/>
              <a:t>, GUID, </a:t>
            </a:r>
            <a:r>
              <a:rPr lang="en-US" sz="2400" dirty="0" err="1"/>
              <a:t>int</a:t>
            </a:r>
            <a:r>
              <a:rPr lang="en-US" sz="2400" dirty="0"/>
              <a:t>, int64, </a:t>
            </a:r>
            <a:r>
              <a:rPr lang="en-US" sz="2400" dirty="0" smtClean="0"/>
              <a:t>double</a:t>
            </a:r>
            <a:endParaRPr lang="en-US" sz="2400" dirty="0"/>
          </a:p>
        </p:txBody>
      </p:sp>
    </p:spTree>
    <p:extLst>
      <p:ext uri="{BB962C8B-B14F-4D97-AF65-F5344CB8AC3E}">
        <p14:creationId xmlns:p14="http://schemas.microsoft.com/office/powerpoint/2010/main" val="3139914681"/>
      </p:ext>
    </p:extLst>
  </p:cSld>
  <p:clrMapOvr>
    <a:masterClrMapping/>
  </p:clrMapOvr>
  <p:transition>
    <p:fade/>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Enter “data” with varying shape into a </a:t>
            </a:r>
            <a:r>
              <a:rPr lang="en-US" dirty="0" smtClean="0"/>
              <a:t>table</a:t>
            </a:r>
            <a:endParaRPr lang="en-US" dirty="0"/>
          </a:p>
        </p:txBody>
      </p:sp>
    </p:spTree>
    <p:extLst>
      <p:ext uri="{BB962C8B-B14F-4D97-AF65-F5344CB8AC3E}">
        <p14:creationId xmlns:p14="http://schemas.microsoft.com/office/powerpoint/2010/main" val="2364927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Table Storage Details</a:t>
            </a:r>
          </a:p>
        </p:txBody>
      </p:sp>
      <p:sp>
        <p:nvSpPr>
          <p:cNvPr id="3" name="Content Placeholder 2"/>
          <p:cNvSpPr>
            <a:spLocks noGrp="1"/>
          </p:cNvSpPr>
          <p:nvPr>
            <p:ph sz="quarter" idx="10"/>
          </p:nvPr>
        </p:nvSpPr>
        <p:spPr/>
        <p:txBody>
          <a:bodyPr anchor="ctr"/>
          <a:lstStyle/>
          <a:p>
            <a:pPr marL="0" indent="0">
              <a:lnSpc>
                <a:spcPct val="150000"/>
              </a:lnSpc>
              <a:spcBef>
                <a:spcPts val="1200"/>
              </a:spcBef>
              <a:buNone/>
            </a:pPr>
            <a:r>
              <a:rPr lang="en-US" sz="3600" dirty="0"/>
              <a:t>Supports full manipulation (CRUD)</a:t>
            </a:r>
          </a:p>
          <a:p>
            <a:pPr marL="0" indent="0">
              <a:lnSpc>
                <a:spcPct val="150000"/>
              </a:lnSpc>
              <a:spcBef>
                <a:spcPts val="1200"/>
              </a:spcBef>
              <a:buNone/>
            </a:pPr>
            <a:r>
              <a:rPr lang="en-US" sz="3600" dirty="0"/>
              <a:t>Including </a:t>
            </a:r>
            <a:r>
              <a:rPr lang="en-US" sz="3600" dirty="0" err="1"/>
              <a:t>Upsert</a:t>
            </a:r>
            <a:r>
              <a:rPr lang="en-US" sz="3600" dirty="0"/>
              <a:t> and Entity Group Transactions</a:t>
            </a:r>
          </a:p>
          <a:p>
            <a:pPr marL="0" indent="0">
              <a:lnSpc>
                <a:spcPct val="150000"/>
              </a:lnSpc>
              <a:spcBef>
                <a:spcPts val="1200"/>
              </a:spcBef>
              <a:buNone/>
            </a:pPr>
            <a:r>
              <a:rPr lang="en-US" sz="3600" dirty="0"/>
              <a:t>Tables can have </a:t>
            </a:r>
            <a:r>
              <a:rPr lang="en-US" sz="3600" dirty="0" smtClean="0"/>
              <a:t>metadata</a:t>
            </a:r>
            <a:endParaRPr lang="en-US" sz="3600" dirty="0"/>
          </a:p>
        </p:txBody>
      </p:sp>
    </p:spTree>
    <p:extLst>
      <p:ext uri="{BB962C8B-B14F-4D97-AF65-F5344CB8AC3E}">
        <p14:creationId xmlns:p14="http://schemas.microsoft.com/office/powerpoint/2010/main" val="4102551922"/>
      </p:ext>
    </p:extLst>
  </p:cSld>
  <p:clrMapOvr>
    <a:masterClrMapping/>
  </p:clrMapOvr>
  <p:transition>
    <p:fade/>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err="1" smtClean="0"/>
              <a:t>StorSimple</a:t>
            </a:r>
            <a:endParaRPr lang="en-US" dirty="0"/>
          </a:p>
        </p:txBody>
      </p:sp>
    </p:spTree>
    <p:extLst>
      <p:ext uri="{BB962C8B-B14F-4D97-AF65-F5344CB8AC3E}">
        <p14:creationId xmlns:p14="http://schemas.microsoft.com/office/powerpoint/2010/main" val="1695919504"/>
      </p:ext>
    </p:extLst>
  </p:cSld>
  <p:clrMapOvr>
    <a:masterClrMapping/>
  </p:clrMapOvr>
  <p:transition>
    <p:fade/>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297478" y="381094"/>
            <a:ext cx="1597044" cy="1409100"/>
          </a:xfrm>
          <a:prstGeom prst="rect">
            <a:avLst/>
          </a:prstGeom>
        </p:spPr>
      </p:pic>
      <p:sp>
        <p:nvSpPr>
          <p:cNvPr id="2" name="Title 1"/>
          <p:cNvSpPr>
            <a:spLocks noGrp="1"/>
          </p:cNvSpPr>
          <p:nvPr>
            <p:ph type="ctrTitle" idx="4294967295"/>
          </p:nvPr>
        </p:nvSpPr>
        <p:spPr>
          <a:xfrm>
            <a:off x="0" y="2114550"/>
            <a:ext cx="12192000" cy="4743450"/>
          </a:xfrm>
          <a:prstGeom prst="rect">
            <a:avLst/>
          </a:prstGeom>
        </p:spPr>
        <p:txBody>
          <a:bodyPr/>
          <a:lstStyle/>
          <a:p>
            <a:pPr algn="ctr"/>
            <a:r>
              <a:rPr lang="en-US" sz="6600" dirty="0" smtClean="0"/>
              <a:t>Microsoft Azure</a:t>
            </a:r>
            <a:r>
              <a:rPr lang="en-US" sz="11500" dirty="0" smtClean="0"/>
              <a:t/>
            </a:r>
            <a:br>
              <a:rPr lang="en-US" sz="11500" dirty="0" smtClean="0"/>
            </a:br>
            <a:r>
              <a:rPr lang="en-US" sz="11500" dirty="0" err="1"/>
              <a:t>StorSimple</a:t>
            </a:r>
            <a:endParaRPr lang="en-US" sz="11500" dirty="0"/>
          </a:p>
        </p:txBody>
      </p:sp>
    </p:spTree>
    <p:extLst>
      <p:ext uri="{BB962C8B-B14F-4D97-AF65-F5344CB8AC3E}">
        <p14:creationId xmlns:p14="http://schemas.microsoft.com/office/powerpoint/2010/main" val="869583168"/>
      </p:ext>
    </p:extLst>
  </p:cSld>
  <p:clrMapOvr>
    <a:masterClrMapping/>
  </p:clrMapOvr>
  <p:transition>
    <p:fade/>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971BA"/>
        </a:solidFill>
        <a:effectLst/>
      </p:bgPr>
    </p:bg>
    <p:spTree>
      <p:nvGrpSpPr>
        <p:cNvPr id="1" name=""/>
        <p:cNvGrpSpPr/>
        <p:nvPr/>
      </p:nvGrpSpPr>
      <p:grpSpPr>
        <a:xfrm>
          <a:off x="0" y="0"/>
          <a:ext cx="0" cy="0"/>
          <a:chOff x="0" y="0"/>
          <a:chExt cx="0" cy="0"/>
        </a:xfrm>
      </p:grpSpPr>
      <p:sp>
        <p:nvSpPr>
          <p:cNvPr id="2" name="TextBox 1"/>
          <p:cNvSpPr txBox="1"/>
          <p:nvPr/>
        </p:nvSpPr>
        <p:spPr>
          <a:xfrm>
            <a:off x="0" y="-1"/>
            <a:ext cx="12201525" cy="6858001"/>
          </a:xfrm>
          <a:prstGeom prst="rect">
            <a:avLst/>
          </a:prstGeom>
          <a:noFill/>
        </p:spPr>
        <p:txBody>
          <a:bodyPr wrap="square" lIns="0" tIns="0" rIns="0" bIns="0" rtlCol="0" anchor="ctr">
            <a:noAutofit/>
          </a:bodyPr>
          <a:lstStyle/>
          <a:p>
            <a:pPr marL="252000" defTabSz="888926">
              <a:spcBef>
                <a:spcPts val="1200"/>
              </a:spcBef>
            </a:pPr>
            <a:endParaRPr lang="en-US" sz="4000" spc="-100" dirty="0">
              <a:solidFill>
                <a:schemeClr val="bg1">
                  <a:alpha val="99000"/>
                </a:schemeClr>
              </a:solidFill>
              <a:latin typeface="+mj-lt"/>
              <a:ea typeface="Segoe UI" pitchFamily="34" charset="0"/>
              <a:cs typeface="Segoe UI"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8647" y="704229"/>
            <a:ext cx="7494707" cy="5449542"/>
          </a:xfrm>
          <a:prstGeom prst="rect">
            <a:avLst/>
          </a:prstGeom>
        </p:spPr>
      </p:pic>
    </p:spTree>
    <p:extLst>
      <p:ext uri="{BB962C8B-B14F-4D97-AF65-F5344CB8AC3E}">
        <p14:creationId xmlns:p14="http://schemas.microsoft.com/office/powerpoint/2010/main" val="1707988429"/>
      </p:ext>
    </p:extLst>
  </p:cSld>
  <p:clrMapOvr>
    <a:masterClrMapping/>
  </p:clrMapOvr>
  <p:transition>
    <p:fade/>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err="1" smtClean="0"/>
              <a:t>StorSimple</a:t>
            </a:r>
            <a:endParaRPr lang="en-US" sz="4800" dirty="0"/>
          </a:p>
        </p:txBody>
      </p:sp>
      <p:sp>
        <p:nvSpPr>
          <p:cNvPr id="4" name="Content Placeholder 3"/>
          <p:cNvSpPr>
            <a:spLocks noGrp="1"/>
          </p:cNvSpPr>
          <p:nvPr>
            <p:ph sz="quarter" idx="10"/>
          </p:nvPr>
        </p:nvSpPr>
        <p:spPr/>
        <p:txBody>
          <a:bodyPr anchor="ctr"/>
          <a:lstStyle/>
          <a:p>
            <a:pPr marL="0" indent="0">
              <a:lnSpc>
                <a:spcPct val="150000"/>
              </a:lnSpc>
              <a:buNone/>
            </a:pPr>
            <a:r>
              <a:rPr lang="en-US" sz="2800" b="1" dirty="0">
                <a:latin typeface="+mn-lt"/>
              </a:rPr>
              <a:t>Designed to:</a:t>
            </a:r>
          </a:p>
          <a:p>
            <a:pPr marL="336076" lvl="1" indent="0">
              <a:lnSpc>
                <a:spcPct val="150000"/>
              </a:lnSpc>
              <a:buNone/>
            </a:pPr>
            <a:r>
              <a:rPr lang="en-US" sz="2800" dirty="0">
                <a:latin typeface="+mj-lt"/>
              </a:rPr>
              <a:t>Reduce storage costs</a:t>
            </a:r>
          </a:p>
          <a:p>
            <a:pPr marL="336076" lvl="1" indent="0">
              <a:lnSpc>
                <a:spcPct val="150000"/>
              </a:lnSpc>
              <a:buNone/>
            </a:pPr>
            <a:r>
              <a:rPr lang="en-US" sz="2800" dirty="0">
                <a:latin typeface="+mj-lt"/>
              </a:rPr>
              <a:t>Simplify storage management</a:t>
            </a:r>
          </a:p>
          <a:p>
            <a:pPr marL="336076" lvl="1" indent="0">
              <a:lnSpc>
                <a:spcPct val="150000"/>
              </a:lnSpc>
              <a:buNone/>
            </a:pPr>
            <a:r>
              <a:rPr lang="en-US" sz="2800" dirty="0">
                <a:latin typeface="+mj-lt"/>
              </a:rPr>
              <a:t>Improve disaster recovery capability and efficiency</a:t>
            </a:r>
          </a:p>
          <a:p>
            <a:pPr marL="336076" lvl="1" indent="0">
              <a:lnSpc>
                <a:spcPct val="150000"/>
              </a:lnSpc>
              <a:buNone/>
            </a:pPr>
            <a:r>
              <a:rPr lang="en-US" sz="2800" dirty="0">
                <a:latin typeface="+mj-lt"/>
              </a:rPr>
              <a:t>Provide data mobility</a:t>
            </a:r>
            <a:r>
              <a:rPr lang="en-US" sz="2800" dirty="0" smtClean="0">
                <a:latin typeface="+mj-lt"/>
              </a:rPr>
              <a:t>.</a:t>
            </a:r>
            <a:endParaRPr lang="en-US" sz="2800" dirty="0">
              <a:latin typeface="+mj-lt"/>
            </a:endParaRPr>
          </a:p>
        </p:txBody>
      </p:sp>
    </p:spTree>
    <p:extLst>
      <p:ext uri="{BB962C8B-B14F-4D97-AF65-F5344CB8AC3E}">
        <p14:creationId xmlns:p14="http://schemas.microsoft.com/office/powerpoint/2010/main" val="3128967483"/>
      </p:ext>
    </p:extLst>
  </p:cSld>
  <p:clrMapOvr>
    <a:masterClrMapping/>
  </p:clrMapOvr>
  <p:transition>
    <p:fade/>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Try [service] today</a:t>
            </a:r>
          </a:p>
          <a:p>
            <a:endParaRPr lang="en-US" dirty="0"/>
          </a:p>
          <a:p>
            <a:r>
              <a:rPr lang="en-US" dirty="0" smtClean="0"/>
              <a:t>Ask Questions:</a:t>
            </a:r>
          </a:p>
          <a:p>
            <a:r>
              <a:rPr lang="en-US" dirty="0" smtClean="0"/>
              <a:t>Twitter:</a:t>
            </a:r>
          </a:p>
          <a:p>
            <a:r>
              <a:rPr lang="en-US" dirty="0" smtClean="0"/>
              <a:t>Email</a:t>
            </a:r>
          </a:p>
          <a:p>
            <a:r>
              <a:rPr lang="en-US" dirty="0" smtClean="0"/>
              <a:t>Public forum:</a:t>
            </a:r>
          </a:p>
          <a:p>
            <a:endParaRPr lang="en-US" dirty="0"/>
          </a:p>
          <a:p>
            <a:endParaRPr lang="en-US" dirty="0"/>
          </a:p>
          <a:p>
            <a:endParaRPr lang="en-US" dirty="0"/>
          </a:p>
        </p:txBody>
      </p:sp>
    </p:spTree>
    <p:extLst>
      <p:ext uri="{BB962C8B-B14F-4D97-AF65-F5344CB8AC3E}">
        <p14:creationId xmlns:p14="http://schemas.microsoft.com/office/powerpoint/2010/main" val="1301198229"/>
      </p:ext>
    </p:extLst>
  </p:cSld>
  <p:clrMapOvr>
    <a:masterClrMapping/>
  </p:clrMapOvr>
  <p:transition>
    <p:fade/>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p:txBody>
          <a:bodyPr/>
          <a:lstStyle/>
          <a:p>
            <a:r>
              <a:rPr lang="en-US" dirty="0" smtClean="0"/>
              <a:t>Q&amp;A</a:t>
            </a:r>
            <a:endParaRPr lang="en-US" dirty="0"/>
          </a:p>
        </p:txBody>
      </p:sp>
    </p:spTree>
    <p:extLst>
      <p:ext uri="{BB962C8B-B14F-4D97-AF65-F5344CB8AC3E}">
        <p14:creationId xmlns:p14="http://schemas.microsoft.com/office/powerpoint/2010/main" val="1714908583"/>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586224" y="3873501"/>
            <a:ext cx="11019553" cy="950913"/>
          </a:xfrm>
        </p:spPr>
        <p:txBody>
          <a:bodyPr/>
          <a:lstStyle/>
          <a:p>
            <a:pPr defTabSz="914400">
              <a:tabLst>
                <a:tab pos="10804525" algn="r"/>
              </a:tabLst>
            </a:pPr>
            <a:r>
              <a:rPr lang="en-US" dirty="0"/>
              <a:t>Block </a:t>
            </a:r>
            <a:r>
              <a:rPr lang="en-US" dirty="0" smtClean="0"/>
              <a:t>Blob	Page Blob</a:t>
            </a:r>
            <a:endParaRPr lang="en-US" dirty="0"/>
          </a:p>
          <a:p>
            <a:endParaRPr lang="en-US" dirty="0"/>
          </a:p>
        </p:txBody>
      </p:sp>
      <p:sp>
        <p:nvSpPr>
          <p:cNvPr id="3" name="Title 2"/>
          <p:cNvSpPr>
            <a:spLocks noGrp="1"/>
          </p:cNvSpPr>
          <p:nvPr>
            <p:ph type="title"/>
          </p:nvPr>
        </p:nvSpPr>
        <p:spPr>
          <a:prstGeom prst="rect">
            <a:avLst/>
          </a:prstGeom>
        </p:spPr>
        <p:txBody>
          <a:bodyPr/>
          <a:lstStyle/>
          <a:p>
            <a:r>
              <a:rPr lang="en-US" dirty="0"/>
              <a:t>Two Types of Blobs Under the Hood</a:t>
            </a:r>
          </a:p>
        </p:txBody>
      </p:sp>
    </p:spTree>
    <p:extLst>
      <p:ext uri="{BB962C8B-B14F-4D97-AF65-F5344CB8AC3E}">
        <p14:creationId xmlns:p14="http://schemas.microsoft.com/office/powerpoint/2010/main" val="2513892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a:t>
              </a:r>
              <a:r>
                <a:rPr lang="en-US" sz="5980" spc="-150" dirty="0" smtClean="0">
                  <a:solidFill>
                    <a:srgbClr val="FFFFFF"/>
                  </a:solidFill>
                  <a:latin typeface="Segoe UI Light"/>
                </a:rPr>
                <a:t>started</a:t>
              </a:r>
              <a:endParaRPr lang="en-US" sz="5980" spc="-150" dirty="0">
                <a:solidFill>
                  <a:srgbClr val="FFFFFF"/>
                </a:solidFill>
                <a:latin typeface="Segoe UI Light"/>
              </a:endParaRP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smtClean="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prstGeom prst="rect">
            <a:avLst/>
          </a:prstGeom>
        </p:spPr>
        <p:txBody>
          <a:bodyPr>
            <a:normAutofit fontScale="90000"/>
          </a:bodyPr>
          <a:lstStyle/>
          <a:p>
            <a:r>
              <a:rPr lang="en-US" dirty="0" smtClean="0"/>
              <a:t>Block Blob</a:t>
            </a:r>
            <a:endParaRPr lang="en-US" dirty="0"/>
          </a:p>
        </p:txBody>
      </p:sp>
      <p:sp>
        <p:nvSpPr>
          <p:cNvPr id="2" name="Content Placeholder 1"/>
          <p:cNvSpPr>
            <a:spLocks noGrp="1"/>
          </p:cNvSpPr>
          <p:nvPr>
            <p:ph sz="quarter" idx="10"/>
          </p:nvPr>
        </p:nvSpPr>
        <p:spPr/>
        <p:txBody>
          <a:bodyPr/>
          <a:lstStyle/>
          <a:p>
            <a:pPr marL="0" indent="0" defTabSz="914099" fontAlgn="base">
              <a:spcAft>
                <a:spcPts val="1200"/>
              </a:spcAft>
              <a:buNone/>
            </a:pPr>
            <a:r>
              <a:rPr lang="en-US" sz="3200" dirty="0"/>
              <a:t>Targeted at streaming workloads</a:t>
            </a:r>
          </a:p>
          <a:p>
            <a:pPr marL="0" indent="0" defTabSz="914099" fontAlgn="base">
              <a:spcAft>
                <a:spcPts val="1200"/>
              </a:spcAft>
              <a:buNone/>
            </a:pPr>
            <a:r>
              <a:rPr lang="en-US" sz="3200" dirty="0"/>
              <a:t>Each blob consists of a sequence of blocks</a:t>
            </a:r>
          </a:p>
          <a:p>
            <a:pPr marL="0" indent="0" defTabSz="914099" fontAlgn="base">
              <a:spcAft>
                <a:spcPts val="1200"/>
              </a:spcAft>
              <a:buNone/>
            </a:pPr>
            <a:r>
              <a:rPr lang="en-US" sz="3200" dirty="0"/>
              <a:t>Each block is identified by a Block ID</a:t>
            </a:r>
          </a:p>
          <a:p>
            <a:pPr marL="0" indent="0" defTabSz="914099" fontAlgn="base">
              <a:spcAft>
                <a:spcPts val="1200"/>
              </a:spcAft>
              <a:buNone/>
            </a:pPr>
            <a:r>
              <a:rPr lang="en-US" sz="3200" dirty="0"/>
              <a:t>Size limit 200GB per blob</a:t>
            </a:r>
          </a:p>
          <a:p>
            <a:pPr marL="0" indent="0" defTabSz="914099" fontAlgn="base">
              <a:spcAft>
                <a:spcPts val="1200"/>
              </a:spcAft>
              <a:buNone/>
            </a:pPr>
            <a:r>
              <a:rPr lang="en-US" sz="3200" dirty="0"/>
              <a:t>Optimistic Concurrency via </a:t>
            </a:r>
            <a:r>
              <a:rPr lang="en-US" sz="3200" dirty="0" err="1" smtClean="0"/>
              <a:t>Etags</a:t>
            </a:r>
            <a:endParaRPr lang="en-US" sz="3200" dirty="0"/>
          </a:p>
        </p:txBody>
      </p:sp>
    </p:spTree>
    <p:extLst>
      <p:ext uri="{BB962C8B-B14F-4D97-AF65-F5344CB8AC3E}">
        <p14:creationId xmlns:p14="http://schemas.microsoft.com/office/powerpoint/2010/main" val="144338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 xmlns:thm15="http://schemas.microsoft.com/office/thememl/2012/main" name="AzureEvent.potx" id="{A9559191-3FEA-4E36-B68B-97A5EF36C482}" vid="{1D1EC833-A45C-4B86-AD76-2F0B8E06CC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30EFEA-9AEA-457C-BAA8-93C4281792F5}">
  <ds:schemaRefs>
    <ds:schemaRef ds:uri="fee586e5-3c92-48eb-9898-42915e590ada"/>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schemas.microsoft.com/office/infopath/2007/PartnerControl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AzureEvent</Template>
  <TotalTime>114</TotalTime>
  <Words>5912</Words>
  <Application>Microsoft Office PowerPoint</Application>
  <PresentationFormat>Personalizar</PresentationFormat>
  <Paragraphs>1020</Paragraphs>
  <Slides>81</Slides>
  <Notes>70</Notes>
  <HiddenSlides>30</HiddenSlides>
  <MMClips>0</MMClips>
  <ScaleCrop>false</ScaleCrop>
  <HeadingPairs>
    <vt:vector size="4" baseType="variant">
      <vt:variant>
        <vt:lpstr>Tema</vt:lpstr>
      </vt:variant>
      <vt:variant>
        <vt:i4>1</vt:i4>
      </vt:variant>
      <vt:variant>
        <vt:lpstr>Títulos de slides</vt:lpstr>
      </vt:variant>
      <vt:variant>
        <vt:i4>81</vt:i4>
      </vt:variant>
    </vt:vector>
  </HeadingPairs>
  <TitlesOfParts>
    <vt:vector size="82" baseType="lpstr">
      <vt:lpstr>1_Azure Event</vt:lpstr>
      <vt:lpstr>Azure Data Storage</vt:lpstr>
      <vt:lpstr>EVENTO_GWAB  15% OFF</vt:lpstr>
      <vt:lpstr>http://1drv.ms/23D7zzR</vt:lpstr>
      <vt:lpstr>Agenda</vt:lpstr>
      <vt:lpstr>Azure Storage Architecture</vt:lpstr>
      <vt:lpstr>Blobs</vt:lpstr>
      <vt:lpstr>Microsoft Azure Storage Blob</vt:lpstr>
      <vt:lpstr>Two Types of Blobs Under the Hood</vt:lpstr>
      <vt:lpstr>Block Blob</vt:lpstr>
      <vt:lpstr>Page Blob</vt:lpstr>
      <vt:lpstr>Blob Storage Concepts</vt:lpstr>
      <vt:lpstr>Demo: Interacting with Blobs</vt:lpstr>
      <vt:lpstr>Blob Details – Containers</vt:lpstr>
      <vt:lpstr>Blob Details – Containers</vt:lpstr>
      <vt:lpstr>Blob Details – Throughput</vt:lpstr>
      <vt:lpstr>Blob Details – Main Web Service Operations</vt:lpstr>
      <vt:lpstr>Demo: Interacting with Blobs Through Code</vt:lpstr>
      <vt:lpstr>Blob Details</vt:lpstr>
      <vt:lpstr>Demo: Blob Metadata</vt:lpstr>
      <vt:lpstr>Blob Details – Blob always accessed by name</vt:lpstr>
      <vt:lpstr>Blob Details</vt:lpstr>
      <vt:lpstr>Blob sample listing</vt:lpstr>
      <vt:lpstr>Blob sample listing full response</vt:lpstr>
      <vt:lpstr>Blob sample listing with maxresults</vt:lpstr>
      <vt:lpstr>Blob sample listing with maxresults</vt:lpstr>
      <vt:lpstr>Uploading a Block Blob</vt:lpstr>
      <vt:lpstr>Blob block uploading benefits</vt:lpstr>
      <vt:lpstr>Page Blob – Random Read/Write</vt:lpstr>
      <vt:lpstr>Page Blob – Random Read/Write</vt:lpstr>
      <vt:lpstr>Shared Access Signatures</vt:lpstr>
      <vt:lpstr>Shared Access Signatures – Two broad approaches</vt:lpstr>
      <vt:lpstr>Shared Access Signatures – Revocation</vt:lpstr>
      <vt:lpstr>Shared Access Signatures – Ad Hoc Signatures</vt:lpstr>
      <vt:lpstr>Shared Access Signatures – Ad Hoc Signatures</vt:lpstr>
      <vt:lpstr>Shared Access Signatures Ad Hoc Signatures</vt:lpstr>
      <vt:lpstr>Store Access Policy – Policy Based Signatures</vt:lpstr>
      <vt:lpstr>Store Access Policy – Policy Based Signatures</vt:lpstr>
      <vt:lpstr>Store Access Policy – Policy Based Signatures</vt:lpstr>
      <vt:lpstr>Store Access Policy Policy Based Signatures</vt:lpstr>
      <vt:lpstr>Demo: Shared Access Signatures</vt:lpstr>
      <vt:lpstr>Files</vt:lpstr>
      <vt:lpstr>Microsoft Azure Storage Files</vt:lpstr>
      <vt:lpstr>Azure Files – Customer Quotes </vt:lpstr>
      <vt:lpstr>Sharing Files – The old way</vt:lpstr>
      <vt:lpstr>Azure Files</vt:lpstr>
      <vt:lpstr>Azure Files – Usage</vt:lpstr>
      <vt:lpstr>Queues</vt:lpstr>
      <vt:lpstr>Microsoft Azure Storage Queue</vt:lpstr>
      <vt:lpstr>Why use a Queue?</vt:lpstr>
      <vt:lpstr>Queue Components</vt:lpstr>
      <vt:lpstr>Queue URL format</vt:lpstr>
      <vt:lpstr>Queue URL format</vt:lpstr>
      <vt:lpstr>Demo: Faster Web Applications with queues using asynchronous workloads </vt:lpstr>
      <vt:lpstr>Apresentação do PowerPoint</vt:lpstr>
      <vt:lpstr>Queue Considerations</vt:lpstr>
      <vt:lpstr>Queue Considerations</vt:lpstr>
      <vt:lpstr>Demo: Queues in Code</vt:lpstr>
      <vt:lpstr>Tables</vt:lpstr>
      <vt:lpstr>Microsoft Azure Storage Table</vt:lpstr>
      <vt:lpstr>Table Storage Concepts </vt:lpstr>
      <vt:lpstr>Table Storage Details</vt:lpstr>
      <vt:lpstr>Table Storage Details</vt:lpstr>
      <vt:lpstr>Table Storage Details</vt:lpstr>
      <vt:lpstr>Demo: Enter Entities into a table</vt:lpstr>
      <vt:lpstr>Table Storage Details </vt:lpstr>
      <vt:lpstr>Table Storage Details </vt:lpstr>
      <vt:lpstr>Table Storage Details </vt:lpstr>
      <vt:lpstr>Table Storage Details </vt:lpstr>
      <vt:lpstr>Table Storage Details </vt:lpstr>
      <vt:lpstr>Table Storage Details Entity Properties</vt:lpstr>
      <vt:lpstr>Table Storage Details Entity Properties</vt:lpstr>
      <vt:lpstr>Demo: Enter “data” with varying shape into a table</vt:lpstr>
      <vt:lpstr>Table Storage Details</vt:lpstr>
      <vt:lpstr>StorSimple</vt:lpstr>
      <vt:lpstr>Microsoft Azure StorSimple</vt:lpstr>
      <vt:lpstr>Apresentação do PowerPoint</vt:lpstr>
      <vt:lpstr>StorSimple</vt:lpstr>
      <vt:lpstr>Apresentação do PowerPoint</vt:lpstr>
      <vt:lpstr>Q&amp;A</vt:lpstr>
      <vt:lpstr>Apresentação do PowerPoint</vt:lpstr>
      <vt:lpstr>Apresentação do PowerPoint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Thiago Custodio</cp:lastModifiedBy>
  <cp:revision>26</cp:revision>
  <cp:lastPrinted>2014-03-26T17:46:13Z</cp:lastPrinted>
  <dcterms:created xsi:type="dcterms:W3CDTF">2015-04-27T13:37:32Z</dcterms:created>
  <dcterms:modified xsi:type="dcterms:W3CDTF">2016-04-16T00:01:02Z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